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  /><Relationship Id="rId2" Type="http://schemas.openxmlformats.org/package/2006/relationships/metadata/thumbnail" Target="docProps/thumbnail.jpeg"  /><Relationship Id="rId3" Type="http://schemas.openxmlformats.org/package/2006/relationships/metadata/core-properties" Target="docProps/core.xml"  /><Relationship Id="rId4" Type="http://schemas.openxmlformats.org/officeDocument/2006/relationships/extended-properties" Target="docProps/app.xml"  /><Relationship Id="rId5" Type="http://schemas.openxmlformats.org/officeDocument/2006/relationships/custom-properties" Target="docProps/custom.xml"  /></Relationships>
</file>

<file path=ppt/presentation.xml><?xml version="1.0" encoding="utf-8"?>
<p:presentation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sldMasterIdLst>
    <p:sldMasterId id="2147483664" r:id="rId1"/>
  </p:sldMasterIdLst>
  <p:notesMasterIdLst>
    <p:notesMasterId r:id="rId2"/>
  </p:notesMasterIdLst>
  <p:sldIdLst>
    <p:sldId id="257" r:id="rId3"/>
    <p:sldId id="267" r:id="rId4"/>
    <p:sldId id="263" r:id="rId5"/>
    <p:sldId id="268" r:id="rId6"/>
    <p:sldId id="259" r:id="rId7"/>
    <p:sldId id="282" r:id="rId8"/>
    <p:sldId id="270" r:id="rId9"/>
    <p:sldId id="261" r:id="rId10"/>
    <p:sldId id="269" r:id="rId11"/>
    <p:sldId id="271" r:id="rId12"/>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file>

<file path=ppt/tableStyles.xml><?xml version="1.0" encoding="utf-8"?>
<a:tblStyleLst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def="{5C22544A-7EE6-4342-B048-85BDC9FD1C3A}"/>
</file>

<file path=ppt/viewProps.xml><?xml version="1.0" encoding="utf-8"?>
<p:view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normalViewPr horzBarState="maximized">
    <p:restoredLeft sz="14995" autoAdjust="0"/>
    <p:restoredTop sz="95039" autoAdjust="0"/>
  </p:normalViewPr>
  <p:slideViewPr>
    <p:cSldViewPr snapToGrid="0">
      <p:cViewPr varScale="1">
        <p:scale>
          <a:sx n="100" d="100"/>
          <a:sy n="100" d="100"/>
        </p:scale>
        <p:origin x="686" y="62"/>
      </p:cViewPr>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presProps" Target="presProps.xml"  /><Relationship Id="rId14" Type="http://schemas.openxmlformats.org/officeDocument/2006/relationships/viewProps" Target="viewProps.xml"  /><Relationship Id="rId15" Type="http://schemas.openxmlformats.org/officeDocument/2006/relationships/theme" Target="theme/theme1.xml"  /><Relationship Id="rId16" Type="http://schemas.openxmlformats.org/officeDocument/2006/relationships/tableStyles" Target="tableStyles.xml"  /><Relationship Id="rId2" Type="http://schemas.openxmlformats.org/officeDocument/2006/relationships/notesMaster" Target="notesMasters/notesMaster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idx="0"/>
          </p:nvPr>
        </p:nvSpPr>
        <p:spPr>
          <a:xfrm>
            <a:off x="0" y="0"/>
            <a:ext cx="2971800" cy="458788"/>
          </a:xfrm>
          <a:prstGeom prst="rect">
            <a:avLst/>
          </a:prstGeom>
        </p:spPr>
        <p:txBody>
          <a:bodyPr vert="horz" lIns="91440" tIns="45720" rIns="91440" bIns="45720"/>
          <a:lstStyle>
            <a:lvl1pPr algn="l">
              <a:defRPr sz="1200"/>
            </a:lvl1pPr>
          </a:lstStyle>
          <a:p>
            <a:pPr lvl="0">
              <a:defRPr/>
            </a:pPr>
            <a:r>
              <a:rPr lang="ko-KR" altLang="en-US"/>
              <a:t/>
            </a:r>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a:lstStyle>
            <a:lvl1pPr algn="r">
              <a:defRPr sz="1200"/>
            </a:lvl1pPr>
          </a:lstStyle>
          <a:p>
            <a:pPr lvl="0">
              <a:defRPr/>
            </a:pPr>
            <a:fld id="{735A9D8B-BA18-4F9B-A459-824DE6B6F2FC}" type="datetime1">
              <a:rPr lang="ko-KR" altLang="en-US"/>
              <a:pPr lvl="0">
                <a:defRPr/>
              </a:pPr>
              <a:t>2021-07-28</a:t>
            </a:fld>
            <a:endParaRPr lang="ko-KR" altLang="en-US"/>
          </a:p>
        </p:txBody>
      </p:sp>
      <p:sp>
        <p:nvSpPr>
          <p:cNvPr id="4" name="슬라이드 이미지 개체 틀 3"/>
          <p:cNvSpPr>
            <a:spLocks noGrp="1" noRot="1" noChangeAspect="1" noTextEdi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anchor="ctr"/>
          <a:lstStyle/>
          <a:p>
            <a:pPr lvl="0">
              <a:defRPr/>
            </a:pPr>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a:lstStyle/>
          <a:p>
            <a:pPr lvl="0">
              <a:defRPr/>
            </a:pPr>
            <a:r>
              <a:rPr lang="ko-KR" altLang="en-US"/>
              <a:t>마스터 텍스트 스타일 편집</a:t>
            </a:r>
            <a:endParaRPr lang="ko-KR" altLang="en-US"/>
          </a:p>
          <a:p>
            <a:pPr lvl="1">
              <a:defRPr/>
            </a:pPr>
            <a:r>
              <a:rPr lang="ko-KR" altLang="en-US"/>
              <a:t>둘째 수준</a:t>
            </a:r>
            <a:endParaRPr lang="ko-KR" altLang="en-US"/>
          </a:p>
          <a:p>
            <a:pPr lvl="2">
              <a:defRPr/>
            </a:pPr>
            <a:r>
              <a:rPr lang="ko-KR" altLang="en-US"/>
              <a:t>셋째 수준</a:t>
            </a:r>
            <a:endParaRPr lang="ko-KR" altLang="en-US"/>
          </a:p>
          <a:p>
            <a:pPr lvl="3">
              <a:defRPr/>
            </a:pPr>
            <a:r>
              <a:rPr lang="ko-KR" altLang="en-US"/>
              <a:t>넷째 수준</a:t>
            </a:r>
            <a:endParaRPr lang="ko-KR" altLang="en-US"/>
          </a:p>
          <a:p>
            <a:pPr lvl="4">
              <a:defRPr/>
            </a:pPr>
            <a:r>
              <a:rPr lang="ko-KR" altLang="en-US"/>
              <a:t>다섯째 수준</a:t>
            </a:r>
            <a:endParaRPr lang="ko-KR" alt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anchor="b"/>
          <a:lstStyle>
            <a:lvl1pPr algn="l">
              <a:defRPr sz="1200"/>
            </a:lvl1pPr>
          </a:lstStyle>
          <a:p>
            <a:pPr lvl="0">
              <a:defRPr/>
            </a:pPr>
            <a:r>
              <a:rPr lang="ko-KR" altLang="en-US"/>
              <a:t/>
            </a:r>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anchor="b"/>
          <a:lstStyle>
            <a:lvl1pPr algn="r">
              <a:defRPr sz="1200"/>
            </a:lvl1pPr>
          </a:lstStyle>
          <a:p>
            <a:pPr lvl="0">
              <a:defRPr/>
            </a:pPr>
            <a:fld id="{46CFFEE9-C111-43F7-A6C4-4B33688E9CDD}" type="slidenum">
              <a:rPr lang="ko-KR" altLang="en-US"/>
              <a:pPr lvl="0">
                <a:defRPr/>
              </a:pPr>
              <a:t>‹#›</a:t>
            </a:fld>
            <a:endParaRPr lang="ko-KR"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5.xml"  /><Relationship Id="rId2"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6.xml"  /><Relationship Id="rId2" Type="http://schemas.openxmlformats.org/officeDocument/2006/relationships/notesMaster" Target="../notesMasters/notesMaster1.xml"  /></Relationships>
</file>

<file path=ppt/notesSlides/notesSlide1.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noTextEdit="1"/>
          </p:cNvSpPr>
          <p:nvPr>
            <p:ph type="sldImg" idx="0"/>
          </p:nvPr>
        </p:nvSpPr>
        <p:spPr/>
      </p:sp>
      <p:sp>
        <p:nvSpPr>
          <p:cNvPr id="3" name="슬라이드 노트 개체 틀 2"/>
          <p:cNvSpPr>
            <a:spLocks noGrp="1"/>
          </p:cNvSpPr>
          <p:nvPr>
            <p:ph type="body" idx="1"/>
          </p:nvPr>
        </p:nvSpPr>
        <p:spPr/>
        <p:txBody>
          <a:bodyPr/>
          <a:lstStyle/>
          <a:p>
            <a:pPr lvl="0">
              <a:defRPr/>
            </a:pPr>
            <a:r>
              <a:rPr lang="ko-KR" altLang="en-US"/>
              <a:t/>
            </a:r>
            <a:endParaRPr lang="ko-KR" altLang="en-US"/>
          </a:p>
        </p:txBody>
      </p:sp>
      <p:sp>
        <p:nvSpPr>
          <p:cNvPr id="4" name="슬라이드 번호 개체 틀 3"/>
          <p:cNvSpPr>
            <a:spLocks noGrp="1"/>
          </p:cNvSpPr>
          <p:nvPr>
            <p:ph type="sldNum" sz="quarter" idx="10"/>
          </p:nvPr>
        </p:nvSpPr>
        <p:spPr/>
        <p:txBody>
          <a:bodyPr/>
          <a:lstStyle/>
          <a:p>
            <a:pPr lvl="0">
              <a:defRPr/>
            </a:pPr>
            <a:fld id="{758DD870-4FF4-434B-960F-9D3D22E9952D}" type="slidenum">
              <a:rPr lang="en-US" altLang="en-US"/>
              <a:pPr lvl="0">
                <a:defRPr/>
              </a:pPr>
              <a:t>5</a:t>
            </a:fld>
            <a:endParaRPr lang="en-US" altLang="en-US"/>
          </a:p>
        </p:txBody>
      </p:sp>
    </p:spTree>
  </p:cSld>
  <p:clrMapOvr>
    <a:masterClrMapping/>
  </p:clrMapOvr>
</p:notes>
</file>

<file path=ppt/notesSlides/notesSlide2.xml><?xml version="1.0" encoding="utf-8"?>
<p:notes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noTextEdit="1"/>
          </p:cNvSpPr>
          <p:nvPr>
            <p:ph type="sldImg" idx="0"/>
          </p:nvPr>
        </p:nvSpPr>
        <p:spPr/>
      </p:sp>
      <p:sp>
        <p:nvSpPr>
          <p:cNvPr id="3" name="슬라이드 노트 개체 틀 2"/>
          <p:cNvSpPr>
            <a:spLocks noGrp="1"/>
          </p:cNvSpPr>
          <p:nvPr>
            <p:ph type="body" idx="1"/>
          </p:nvPr>
        </p:nvSpPr>
        <p:spPr/>
        <p:txBody>
          <a:bodyPr/>
          <a:lstStyle/>
          <a:p>
            <a:pPr lvl="0">
              <a:defRPr/>
            </a:pPr>
            <a:r>
              <a:rPr lang="ko-KR" altLang="en-US"/>
              <a:t/>
            </a:r>
            <a:endParaRPr lang="ko-KR" altLang="en-US"/>
          </a:p>
        </p:txBody>
      </p:sp>
      <p:sp>
        <p:nvSpPr>
          <p:cNvPr id="4" name="슬라이드 번호 개체 틀 3"/>
          <p:cNvSpPr>
            <a:spLocks noGrp="1"/>
          </p:cNvSpPr>
          <p:nvPr>
            <p:ph type="sldNum" sz="quarter" idx="10"/>
          </p:nvPr>
        </p:nvSpPr>
        <p:spPr/>
        <p:txBody>
          <a:bodyPr/>
          <a:lstStyle/>
          <a:p>
            <a:pPr lvl="0">
              <a:defRPr/>
            </a:pPr>
            <a:fld id="{758DD870-4FF4-434B-960F-9D3D22E9952D}" type="slidenum">
              <a:rPr lang="en-US" altLang="en-US"/>
              <a:pPr lvl="0">
                <a:defRPr/>
              </a:pPr>
              <a:t>6</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 Id="rId2" Type="http://schemas.openxmlformats.org/officeDocument/2006/relationships/image" Target="../media/image1.png"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 Id="rId2" Type="http://schemas.openxmlformats.org/officeDocument/2006/relationships/image" Target="../media/image1.png"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 Id="rId2" Type="http://schemas.openxmlformats.org/officeDocument/2006/relationships/image" Target="../media/image1.png"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 Id="rId2" Type="http://schemas.openxmlformats.org/officeDocument/2006/relationships/image" Target="../media/image1.png"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smtClean="0"/>
              <a:t>마스터 제목 스타일 편집</a:t>
            </a:r>
            <a:endParaRPr lang="ko-KR" altLang="en-US"/>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smtClean="0"/>
              <a:t>클릭하여 마스터 부제목 스타일 편집</a:t>
            </a:r>
            <a:endParaRPr lang="ko-KR" altLang="en-US"/>
          </a:p>
        </p:txBody>
      </p:sp>
      <p:sp>
        <p:nvSpPr>
          <p:cNvPr id="4" name="날짜 개체 틀 3"/>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2441837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946438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26557526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제목 1 &gt;///'&gt;">
    <p:spTree>
      <p:nvGrpSpPr>
        <p:cNvPr id="1" name=""/>
        <p:cNvGrpSpPr/>
        <p:nvPr/>
      </p:nvGrpSpPr>
      <p:grpSpPr>
        <a:xfrm>
          <a:off x="0" y="0"/>
          <a:ext cx="0" cy="0"/>
          <a:chOff x="0" y="0"/>
          <a:chExt cx="0" cy="0"/>
        </a:xfrm>
      </p:grpSpPr>
      <p:sp>
        <p:nvSpPr>
          <p:cNvPr id="2" name="제목 1"/>
          <p:cNvSpPr>
            <a:spLocks noGrp="1"/>
          </p:cNvSpPr>
          <p:nvPr>
            <p:ph type="ctrTitle" hasCustomPrompt="1"/>
          </p:nvPr>
        </p:nvSpPr>
        <p:spPr>
          <a:xfrm>
            <a:off x="529442" y="2503488"/>
            <a:ext cx="9144000" cy="2387600"/>
          </a:xfrm>
        </p:spPr>
        <p:txBody>
          <a:bodyPr anchor="b">
            <a:normAutofit/>
          </a:bodyPr>
          <a:lstStyle>
            <a:lvl1pPr algn="l">
              <a:defRPr sz="4800" baseline="0">
                <a:latin typeface="나눔고딕 ExtraBold" panose="020D0904000000000000" pitchFamily="50" charset="-127"/>
                <a:ea typeface="나눔고딕 ExtraBold" panose="020D0904000000000000" pitchFamily="50" charset="-127"/>
              </a:defRPr>
            </a:lvl1pPr>
          </a:lstStyle>
          <a:p>
            <a:r>
              <a:rPr lang="ko-KR" altLang="en-US" dirty="0" smtClean="0"/>
              <a:t>여기에 </a:t>
            </a:r>
            <a:r>
              <a:rPr lang="en-US" altLang="ko-KR" dirty="0" smtClean="0"/>
              <a:t>PPT</a:t>
            </a:r>
            <a:r>
              <a:rPr lang="ko-KR" altLang="en-US" dirty="0" smtClean="0"/>
              <a:t>의 제목을</a:t>
            </a:r>
            <a:r>
              <a:rPr lang="en-US" altLang="ko-KR" dirty="0" smtClean="0"/>
              <a:t/>
            </a:r>
            <a:br>
              <a:rPr lang="en-US" altLang="ko-KR" dirty="0" smtClean="0"/>
            </a:br>
            <a:r>
              <a:rPr lang="ko-KR" altLang="en-US" dirty="0" smtClean="0"/>
              <a:t>입력하세요 </a:t>
            </a:r>
            <a:r>
              <a:rPr lang="en-US" altLang="ko-KR" dirty="0" smtClean="0"/>
              <a:t>–O-</a:t>
            </a:r>
            <a:endParaRPr lang="en-US" dirty="0"/>
          </a:p>
        </p:txBody>
      </p:sp>
      <p:sp>
        <p:nvSpPr>
          <p:cNvPr id="3" name="부제목 2"/>
          <p:cNvSpPr>
            <a:spLocks noGrp="1"/>
          </p:cNvSpPr>
          <p:nvPr>
            <p:ph type="subTitle" idx="1" hasCustomPrompt="1"/>
          </p:nvPr>
        </p:nvSpPr>
        <p:spPr>
          <a:xfrm>
            <a:off x="529442" y="5065713"/>
            <a:ext cx="9144000" cy="943201"/>
          </a:xfrm>
        </p:spPr>
        <p:txBody>
          <a:bodyPr>
            <a:normAutofit/>
          </a:bodyPr>
          <a:lstStyle>
            <a:lvl1pPr marL="0" indent="0" algn="l">
              <a:buNone/>
              <a:defRPr sz="1400">
                <a:latin typeface="나눔고딕" panose="020D0604000000000000" pitchFamily="50" charset="-127"/>
                <a:ea typeface="나눔고딕" panose="020D0604000000000000" pitchFamily="50" charset="-12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dirty="0" smtClean="0"/>
              <a:t>아직 무슨 부제목을 적을지 못 정했다면</a:t>
            </a:r>
            <a:r>
              <a:rPr lang="en-US" altLang="ko-KR" dirty="0" smtClean="0"/>
              <a:t>, </a:t>
            </a:r>
            <a:r>
              <a:rPr lang="ko-KR" altLang="en-US" dirty="0" smtClean="0"/>
              <a:t>비워두셔도 됩니다</a:t>
            </a:r>
            <a:r>
              <a:rPr lang="en-US" altLang="ko-KR" dirty="0" smtClean="0"/>
              <a:t>. &gt;///’&gt;</a:t>
            </a:r>
            <a:endParaRPr lang="en-US" dirty="0"/>
          </a:p>
        </p:txBody>
      </p:sp>
      <p:cxnSp>
        <p:nvCxnSpPr>
          <p:cNvPr id="10" name="직선 연결선 9"/>
          <p:cNvCxnSpPr/>
          <p:nvPr userDrawn="1"/>
        </p:nvCxnSpPr>
        <p:spPr>
          <a:xfrm flipV="1">
            <a:off x="639104" y="941193"/>
            <a:ext cx="358423" cy="324086"/>
          </a:xfrm>
          <a:prstGeom prst="line">
            <a:avLst/>
          </a:prstGeom>
          <a:ln w="12700"/>
        </p:spPr>
        <p:style>
          <a:lnRef idx="1">
            <a:schemeClr val="dk1"/>
          </a:lnRef>
          <a:fillRef idx="0">
            <a:schemeClr val="dk1"/>
          </a:fillRef>
          <a:effectRef idx="0">
            <a:schemeClr val="dk1"/>
          </a:effectRef>
          <a:fontRef idx="minor">
            <a:schemeClr val="tx1"/>
          </a:fontRef>
        </p:style>
      </p:cxnSp>
      <p:sp>
        <p:nvSpPr>
          <p:cNvPr id="16" name="텍스트 개체 틀 15"/>
          <p:cNvSpPr>
            <a:spLocks noGrp="1"/>
          </p:cNvSpPr>
          <p:nvPr>
            <p:ph type="body" sz="quarter" idx="10" hasCustomPrompt="1"/>
          </p:nvPr>
        </p:nvSpPr>
        <p:spPr>
          <a:xfrm>
            <a:off x="529442" y="566240"/>
            <a:ext cx="3692525" cy="288783"/>
          </a:xfrm>
        </p:spPr>
        <p:txBody>
          <a:bodyPr>
            <a:noAutofit/>
          </a:bodyPr>
          <a:lstStyle>
            <a:lvl1pPr marL="0" indent="0">
              <a:buNone/>
              <a:defRPr sz="1400">
                <a:latin typeface="나눔고딕" panose="020D0604000000000000" pitchFamily="50" charset="-127"/>
                <a:ea typeface="나눔고딕" panose="020D0604000000000000" pitchFamily="50" charset="-127"/>
              </a:defRPr>
            </a:lvl1pPr>
            <a:lvl2pPr>
              <a:defRPr sz="1400">
                <a:latin typeface="나눔고딕" panose="020D0604000000000000" pitchFamily="50" charset="-127"/>
                <a:ea typeface="나눔고딕" panose="020D0604000000000000" pitchFamily="50" charset="-127"/>
              </a:defRPr>
            </a:lvl2pPr>
            <a:lvl3pPr>
              <a:defRPr sz="1400">
                <a:latin typeface="나눔고딕" panose="020D0604000000000000" pitchFamily="50" charset="-127"/>
                <a:ea typeface="나눔고딕" panose="020D0604000000000000" pitchFamily="50" charset="-127"/>
              </a:defRPr>
            </a:lvl3pPr>
            <a:lvl4pPr>
              <a:defRPr sz="1400">
                <a:latin typeface="나눔고딕" panose="020D0604000000000000" pitchFamily="50" charset="-127"/>
                <a:ea typeface="나눔고딕" panose="020D0604000000000000" pitchFamily="50" charset="-127"/>
              </a:defRPr>
            </a:lvl4pPr>
            <a:lvl5pPr>
              <a:defRPr sz="1400">
                <a:latin typeface="나눔고딕" panose="020D0604000000000000" pitchFamily="50" charset="-127"/>
                <a:ea typeface="나눔고딕" panose="020D0604000000000000" pitchFamily="50" charset="-127"/>
              </a:defRPr>
            </a:lvl5pPr>
          </a:lstStyle>
          <a:p>
            <a:pPr lvl="0"/>
            <a:r>
              <a:rPr lang="ko-KR" altLang="en-US" dirty="0" smtClean="0"/>
              <a:t>오늘이 무슨 요일이더라</a:t>
            </a:r>
            <a:r>
              <a:rPr lang="en-US" altLang="ko-KR" dirty="0" smtClean="0"/>
              <a:t>?</a:t>
            </a:r>
            <a:endParaRPr lang="ko-KR" altLang="en-US" dirty="0" smtClean="0"/>
          </a:p>
        </p:txBody>
      </p:sp>
      <p:pic>
        <p:nvPicPr>
          <p:cNvPr id="6" name="Picture 2" descr="https://lh4.googleusercontent.com/2RG5_Nfq3bgWUT6gOPcyXdE878ij77_64RYLYn926Kq9lneU6oVHvHvC7-LvPowX0aWoQIZKlzzfdXM6KO4qUfpd_arOH0zFKPRSIUm_IsubSIfKGeKO1LYEIJYuWtcVccsi3ahC9r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321454" y="6756400"/>
            <a:ext cx="1835796" cy="71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452814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제목만 &gt;///'&gt;">
    <p:spTree>
      <p:nvGrpSpPr>
        <p:cNvPr id="1" name=""/>
        <p:cNvGrpSpPr/>
        <p:nvPr/>
      </p:nvGrpSpPr>
      <p:grpSpPr>
        <a:xfrm>
          <a:off x="0" y="0"/>
          <a:ext cx="0" cy="0"/>
          <a:chOff x="0" y="0"/>
          <a:chExt cx="0" cy="0"/>
        </a:xfrm>
      </p:grpSpPr>
      <p:sp>
        <p:nvSpPr>
          <p:cNvPr id="2" name="제목 1"/>
          <p:cNvSpPr>
            <a:spLocks noGrp="1"/>
          </p:cNvSpPr>
          <p:nvPr>
            <p:ph type="title" hasCustomPrompt="1"/>
          </p:nvPr>
        </p:nvSpPr>
        <p:spPr>
          <a:xfrm>
            <a:off x="838200" y="821308"/>
            <a:ext cx="10515600" cy="539771"/>
          </a:xfrm>
        </p:spPr>
        <p:txBody>
          <a:bodyPr/>
          <a:lstStyle>
            <a:lvl1pPr algn="ctr">
              <a:defRPr sz="3200">
                <a:latin typeface="나눔고딕 ExtraBold" panose="020D0904000000000000" pitchFamily="50" charset="-127"/>
                <a:ea typeface="나눔고딕 ExtraBold" panose="020D0904000000000000" pitchFamily="50" charset="-127"/>
              </a:defRPr>
            </a:lvl1pPr>
          </a:lstStyle>
          <a:p>
            <a:pPr lvl="0"/>
            <a:r>
              <a:rPr lang="ko-KR" altLang="en-US" dirty="0" smtClean="0"/>
              <a:t>여기에 입력하세요 </a:t>
            </a:r>
            <a:r>
              <a:rPr lang="en-US" altLang="ko-KR" dirty="0" smtClean="0"/>
              <a:t>–o-</a:t>
            </a:r>
            <a:endParaRPr lang="ko-KR" altLang="en-US" dirty="0" smtClean="0"/>
          </a:p>
        </p:txBody>
      </p:sp>
      <p:sp>
        <p:nvSpPr>
          <p:cNvPr id="3" name="날짜 개체 틀 2"/>
          <p:cNvSpPr>
            <a:spLocks noGrp="1"/>
          </p:cNvSpPr>
          <p:nvPr>
            <p:ph type="dt" sz="half" idx="10"/>
          </p:nvPr>
        </p:nvSpPr>
        <p:spPr/>
        <p:txBody>
          <a:bodyPr/>
          <a:lstStyle/>
          <a:p>
            <a:fld id="{CEDCF31A-985D-482D-9C1F-2444C39B14E3}" type="datetimeFigureOut">
              <a:rPr lang="en-US" smtClean="0"/>
              <a:t>5/24/2021</a:t>
            </a:fld>
            <a:endParaRPr lang="en-US"/>
          </a:p>
        </p:txBody>
      </p:sp>
      <p:sp>
        <p:nvSpPr>
          <p:cNvPr id="4" name="바닥글 개체 틀 3"/>
          <p:cNvSpPr>
            <a:spLocks noGrp="1"/>
          </p:cNvSpPr>
          <p:nvPr>
            <p:ph type="ftr" sz="quarter" idx="11"/>
          </p:nvPr>
        </p:nvSpPr>
        <p:spPr/>
        <p:txBody>
          <a:bodyPr/>
          <a:lstStyle/>
          <a:p>
            <a:endParaRPr lang="en-US"/>
          </a:p>
        </p:txBody>
      </p:sp>
      <p:sp>
        <p:nvSpPr>
          <p:cNvPr id="5" name="슬라이드 번호 개체 틀 4"/>
          <p:cNvSpPr>
            <a:spLocks noGrp="1"/>
          </p:cNvSpPr>
          <p:nvPr>
            <p:ph type="sldNum" sz="quarter" idx="12"/>
          </p:nvPr>
        </p:nvSpPr>
        <p:spPr/>
        <p:txBody>
          <a:bodyPr/>
          <a:lstStyle/>
          <a:p>
            <a:fld id="{CE6E47D7-098F-4D0C-9BB3-DC3A4C3FAD43}" type="slidenum">
              <a:rPr lang="en-US" smtClean="0"/>
              <a:t>‹#›</a:t>
            </a:fld>
            <a:endParaRPr lang="en-US"/>
          </a:p>
        </p:txBody>
      </p:sp>
      <p:sp>
        <p:nvSpPr>
          <p:cNvPr id="9" name="텍스트 개체 틀 8"/>
          <p:cNvSpPr>
            <a:spLocks noGrp="1"/>
          </p:cNvSpPr>
          <p:nvPr>
            <p:ph type="body" sz="quarter" idx="13"/>
          </p:nvPr>
        </p:nvSpPr>
        <p:spPr>
          <a:xfrm>
            <a:off x="838200" y="542150"/>
            <a:ext cx="10515600" cy="276557"/>
          </a:xfrm>
        </p:spPr>
        <p:txBody>
          <a:bodyPr anchor="ctr">
            <a:noAutofit/>
          </a:bodyPr>
          <a:lstStyle>
            <a:lvl1pPr marL="0" indent="0" algn="ctr">
              <a:buNone/>
              <a:defRPr sz="1400">
                <a:latin typeface="나눔고딕" panose="020D0604000000000000" pitchFamily="50" charset="-127"/>
                <a:ea typeface="나눔고딕" panose="020D0604000000000000" pitchFamily="50" charset="-127"/>
              </a:defRPr>
            </a:lvl1pPr>
            <a:lvl2pPr>
              <a:defRPr sz="1400">
                <a:latin typeface="나눔고딕" panose="020D0604000000000000" pitchFamily="50" charset="-127"/>
                <a:ea typeface="나눔고딕" panose="020D0604000000000000" pitchFamily="50" charset="-127"/>
              </a:defRPr>
            </a:lvl2pPr>
            <a:lvl3pPr>
              <a:defRPr sz="1400">
                <a:latin typeface="나눔고딕" panose="020D0604000000000000" pitchFamily="50" charset="-127"/>
                <a:ea typeface="나눔고딕" panose="020D0604000000000000" pitchFamily="50" charset="-127"/>
              </a:defRPr>
            </a:lvl3pPr>
            <a:lvl4pPr>
              <a:defRPr sz="1400">
                <a:latin typeface="나눔고딕" panose="020D0604000000000000" pitchFamily="50" charset="-127"/>
                <a:ea typeface="나눔고딕" panose="020D0604000000000000" pitchFamily="50" charset="-127"/>
              </a:defRPr>
            </a:lvl4pPr>
            <a:lvl5pPr>
              <a:defRPr sz="1400">
                <a:latin typeface="나눔고딕" panose="020D0604000000000000" pitchFamily="50" charset="-127"/>
                <a:ea typeface="나눔고딕" panose="020D0604000000000000" pitchFamily="50" charset="-127"/>
              </a:defRPr>
            </a:lvl5pPr>
          </a:lstStyle>
          <a:p>
            <a:pPr lvl="0"/>
            <a:r>
              <a:rPr lang="ko-KR" altLang="en-US" dirty="0" smtClean="0"/>
              <a:t>마스터 텍스트 스타일을 편집합니다</a:t>
            </a:r>
            <a:endParaRPr lang="ko-KR" altLang="en-US" dirty="0"/>
          </a:p>
        </p:txBody>
      </p:sp>
      <p:pic>
        <p:nvPicPr>
          <p:cNvPr id="7" name="Picture 2" descr="https://lh4.googleusercontent.com/2RG5_Nfq3bgWUT6gOPcyXdE878ij77_64RYLYn926Kq9lneU6oVHvHvC7-LvPowX0aWoQIZKlzzfdXM6KO4qUfpd_arOH0zFKPRSIUm_IsubSIfKGeKO1LYEIJYuWtcVccsi3ahC9r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321454" y="6756400"/>
            <a:ext cx="1835796" cy="71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295933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제목 및 내용 &gt;///'&gt;">
    <p:spTree>
      <p:nvGrpSpPr>
        <p:cNvPr id="1" name=""/>
        <p:cNvGrpSpPr/>
        <p:nvPr/>
      </p:nvGrpSpPr>
      <p:grpSpPr>
        <a:xfrm>
          <a:off x="0" y="0"/>
          <a:ext cx="0" cy="0"/>
          <a:chOff x="0" y="0"/>
          <a:chExt cx="0" cy="0"/>
        </a:xfrm>
      </p:grpSpPr>
      <p:sp>
        <p:nvSpPr>
          <p:cNvPr id="4" name="날짜 개체 틀 3"/>
          <p:cNvSpPr>
            <a:spLocks noGrp="1"/>
          </p:cNvSpPr>
          <p:nvPr>
            <p:ph type="dt" sz="half" idx="10"/>
          </p:nvPr>
        </p:nvSpPr>
        <p:spPr/>
        <p:txBody>
          <a:bodyPr/>
          <a:lstStyle/>
          <a:p>
            <a:fld id="{CEDCF31A-985D-482D-9C1F-2444C39B14E3}" type="datetimeFigureOut">
              <a:rPr lang="en-US" smtClean="0"/>
              <a:t>5/24/2021</a:t>
            </a:fld>
            <a:endParaRPr lang="en-US"/>
          </a:p>
        </p:txBody>
      </p:sp>
      <p:sp>
        <p:nvSpPr>
          <p:cNvPr id="5" name="바닥글 개체 틀 4"/>
          <p:cNvSpPr>
            <a:spLocks noGrp="1"/>
          </p:cNvSpPr>
          <p:nvPr>
            <p:ph type="ftr" sz="quarter" idx="11"/>
          </p:nvPr>
        </p:nvSpPr>
        <p:spPr/>
        <p:txBody>
          <a:bodyPr/>
          <a:lstStyle/>
          <a:p>
            <a:endParaRPr lang="en-US"/>
          </a:p>
        </p:txBody>
      </p:sp>
      <p:sp>
        <p:nvSpPr>
          <p:cNvPr id="6" name="슬라이드 번호 개체 틀 5"/>
          <p:cNvSpPr>
            <a:spLocks noGrp="1"/>
          </p:cNvSpPr>
          <p:nvPr>
            <p:ph type="sldNum" sz="quarter" idx="12"/>
          </p:nvPr>
        </p:nvSpPr>
        <p:spPr/>
        <p:txBody>
          <a:bodyPr/>
          <a:lstStyle/>
          <a:p>
            <a:fld id="{CE6E47D7-098F-4D0C-9BB3-DC3A4C3FAD43}" type="slidenum">
              <a:rPr lang="en-US" smtClean="0"/>
              <a:t>‹#›</a:t>
            </a:fld>
            <a:endParaRPr lang="en-US"/>
          </a:p>
        </p:txBody>
      </p:sp>
      <p:sp>
        <p:nvSpPr>
          <p:cNvPr id="11" name="텍스트 개체 틀 8"/>
          <p:cNvSpPr>
            <a:spLocks noGrp="1"/>
          </p:cNvSpPr>
          <p:nvPr>
            <p:ph type="body" sz="quarter" idx="13"/>
          </p:nvPr>
        </p:nvSpPr>
        <p:spPr>
          <a:xfrm>
            <a:off x="838200" y="542150"/>
            <a:ext cx="10515600" cy="276557"/>
          </a:xfrm>
        </p:spPr>
        <p:txBody>
          <a:bodyPr anchor="ctr">
            <a:noAutofit/>
          </a:bodyPr>
          <a:lstStyle>
            <a:lvl1pPr marL="0" indent="0" algn="ctr">
              <a:buNone/>
              <a:defRPr sz="1400">
                <a:latin typeface="나눔고딕" panose="020D0604000000000000" pitchFamily="50" charset="-127"/>
                <a:ea typeface="나눔고딕" panose="020D0604000000000000" pitchFamily="50" charset="-127"/>
              </a:defRPr>
            </a:lvl1pPr>
            <a:lvl2pPr>
              <a:defRPr sz="1400">
                <a:latin typeface="나눔고딕" panose="020D0604000000000000" pitchFamily="50" charset="-127"/>
                <a:ea typeface="나눔고딕" panose="020D0604000000000000" pitchFamily="50" charset="-127"/>
              </a:defRPr>
            </a:lvl2pPr>
            <a:lvl3pPr>
              <a:defRPr sz="1400">
                <a:latin typeface="나눔고딕" panose="020D0604000000000000" pitchFamily="50" charset="-127"/>
                <a:ea typeface="나눔고딕" panose="020D0604000000000000" pitchFamily="50" charset="-127"/>
              </a:defRPr>
            </a:lvl3pPr>
            <a:lvl4pPr>
              <a:defRPr sz="1400">
                <a:latin typeface="나눔고딕" panose="020D0604000000000000" pitchFamily="50" charset="-127"/>
                <a:ea typeface="나눔고딕" panose="020D0604000000000000" pitchFamily="50" charset="-127"/>
              </a:defRPr>
            </a:lvl4pPr>
            <a:lvl5pPr>
              <a:defRPr sz="1400">
                <a:latin typeface="나눔고딕" panose="020D0604000000000000" pitchFamily="50" charset="-127"/>
                <a:ea typeface="나눔고딕" panose="020D0604000000000000" pitchFamily="50" charset="-127"/>
              </a:defRPr>
            </a:lvl5pPr>
          </a:lstStyle>
          <a:p>
            <a:pPr lvl="0"/>
            <a:r>
              <a:rPr lang="ko-KR" altLang="en-US" dirty="0" smtClean="0"/>
              <a:t>마스터 텍스트 스타일을 편집합니다</a:t>
            </a:r>
            <a:endParaRPr lang="ko-KR" altLang="en-US" dirty="0"/>
          </a:p>
        </p:txBody>
      </p:sp>
      <p:sp>
        <p:nvSpPr>
          <p:cNvPr id="13" name="제목 1"/>
          <p:cNvSpPr>
            <a:spLocks noGrp="1"/>
          </p:cNvSpPr>
          <p:nvPr>
            <p:ph type="title" hasCustomPrompt="1"/>
          </p:nvPr>
        </p:nvSpPr>
        <p:spPr>
          <a:xfrm>
            <a:off x="838200" y="821308"/>
            <a:ext cx="10515600" cy="539771"/>
          </a:xfrm>
        </p:spPr>
        <p:txBody>
          <a:bodyPr/>
          <a:lstStyle>
            <a:lvl1pPr algn="ctr">
              <a:defRPr sz="3200">
                <a:latin typeface="나눔고딕 ExtraBold" panose="020D0904000000000000" pitchFamily="50" charset="-127"/>
                <a:ea typeface="나눔고딕 ExtraBold" panose="020D0904000000000000" pitchFamily="50" charset="-127"/>
              </a:defRPr>
            </a:lvl1pPr>
          </a:lstStyle>
          <a:p>
            <a:pPr lvl="0"/>
            <a:r>
              <a:rPr lang="ko-KR" altLang="en-US" dirty="0" smtClean="0"/>
              <a:t>여기에 입력하세요 </a:t>
            </a:r>
            <a:r>
              <a:rPr lang="en-US" altLang="ko-KR" dirty="0" smtClean="0"/>
              <a:t>–o-</a:t>
            </a:r>
            <a:endParaRPr lang="ko-KR" altLang="en-US" dirty="0" smtClean="0"/>
          </a:p>
        </p:txBody>
      </p:sp>
      <p:pic>
        <p:nvPicPr>
          <p:cNvPr id="8" name="Picture 2" descr="https://lh4.googleusercontent.com/2RG5_Nfq3bgWUT6gOPcyXdE878ij77_64RYLYn926Kq9lneU6oVHvHvC7-LvPowX0aWoQIZKlzzfdXM6KO4qUfpd_arOH0zFKPRSIUm_IsubSIfKGeKO1LYEIJYuWtcVccsi3ahC9r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321454" y="6756400"/>
            <a:ext cx="1835796" cy="71292"/>
          </a:xfrm>
          <a:prstGeom prst="rect">
            <a:avLst/>
          </a:prstGeom>
          <a:noFill/>
          <a:extLst>
            <a:ext uri="{909E8E84-426E-40DD-AFC4-6F175D3DCCD1}">
              <a14:hiddenFill xmlns:a14="http://schemas.microsoft.com/office/drawing/2010/main">
                <a:solidFill>
                  <a:srgbClr val="FFFFFF"/>
                </a:solidFill>
              </a14:hiddenFill>
            </a:ext>
          </a:extLst>
        </p:spPr>
      </p:pic>
      <p:sp>
        <p:nvSpPr>
          <p:cNvPr id="9" name="텍스트 개체 틀 3"/>
          <p:cNvSpPr>
            <a:spLocks noGrp="1"/>
          </p:cNvSpPr>
          <p:nvPr>
            <p:ph type="body" sz="half" idx="2" hasCustomPrompt="1"/>
          </p:nvPr>
        </p:nvSpPr>
        <p:spPr>
          <a:xfrm>
            <a:off x="838200" y="1386480"/>
            <a:ext cx="10515600" cy="602862"/>
          </a:xfrm>
        </p:spPr>
        <p:txBody>
          <a:bodyPr anchor="ctr">
            <a:normAutofit/>
          </a:bodyPr>
          <a:lstStyle>
            <a:lvl1pPr marL="0" indent="0" algn="ctr">
              <a:lnSpc>
                <a:spcPct val="100000"/>
              </a:lnSpc>
              <a:buNone/>
              <a:defRPr sz="1400" baseline="0">
                <a:latin typeface="나눔고딕" panose="020D0604000000000000" pitchFamily="50" charset="-127"/>
                <a:ea typeface="나눔고딕" panose="020D0604000000000000" pitchFamily="50" charset="-127"/>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algn="ctr"/>
            <a:r>
              <a:rPr lang="ko-KR" altLang="en-US" sz="1400" dirty="0" smtClean="0">
                <a:latin typeface="나눔고딕" panose="020D0604000000000000" pitchFamily="50" charset="-127"/>
                <a:ea typeface="나눔고딕" panose="020D0604000000000000" pitchFamily="50" charset="-127"/>
              </a:rPr>
              <a:t>본 슬라이드의 설명을 입력하세요</a:t>
            </a:r>
            <a:r>
              <a:rPr lang="en-US" altLang="ko-KR" sz="1400" dirty="0" smtClean="0">
                <a:latin typeface="나눔고딕" panose="020D0604000000000000" pitchFamily="50" charset="-127"/>
                <a:ea typeface="나눔고딕" panose="020D0604000000000000" pitchFamily="50" charset="-127"/>
              </a:rPr>
              <a:t>.</a:t>
            </a:r>
          </a:p>
          <a:p>
            <a:pPr algn="ctr"/>
            <a:r>
              <a:rPr lang="ko-KR" altLang="en-US" sz="1400" dirty="0" smtClean="0">
                <a:latin typeface="나눔고딕" panose="020D0604000000000000" pitchFamily="50" charset="-127"/>
                <a:ea typeface="나눔고딕" panose="020D0604000000000000" pitchFamily="50" charset="-127"/>
              </a:rPr>
              <a:t>테스트의 길이는 </a:t>
            </a:r>
            <a:r>
              <a:rPr lang="en-US" altLang="ko-KR" sz="1400" dirty="0" smtClean="0">
                <a:latin typeface="나눔고딕" panose="020D0604000000000000" pitchFamily="50" charset="-127"/>
                <a:ea typeface="나눔고딕" panose="020D0604000000000000" pitchFamily="50" charset="-127"/>
              </a:rPr>
              <a:t>2~3</a:t>
            </a:r>
            <a:r>
              <a:rPr lang="ko-KR" altLang="en-US" sz="1400" dirty="0" smtClean="0">
                <a:latin typeface="나눔고딕" panose="020D0604000000000000" pitchFamily="50" charset="-127"/>
                <a:ea typeface="나눔고딕" panose="020D0604000000000000" pitchFamily="50" charset="-127"/>
              </a:rPr>
              <a:t>줄 정도가 가장 적당하며</a:t>
            </a:r>
            <a:r>
              <a:rPr lang="en-US" altLang="ko-KR" sz="1400" dirty="0" smtClean="0">
                <a:latin typeface="나눔고딕" panose="020D0604000000000000" pitchFamily="50" charset="-127"/>
                <a:ea typeface="나눔고딕" panose="020D0604000000000000" pitchFamily="50" charset="-127"/>
              </a:rPr>
              <a:t>, </a:t>
            </a:r>
            <a:r>
              <a:rPr lang="ko-KR" altLang="en-US" sz="1400" dirty="0" smtClean="0">
                <a:latin typeface="나눔고딕" panose="020D0604000000000000" pitchFamily="50" charset="-127"/>
                <a:ea typeface="나눔고딕" panose="020D0604000000000000" pitchFamily="50" charset="-127"/>
              </a:rPr>
              <a:t>불필요하다면 삭제해도 좋습니다</a:t>
            </a:r>
            <a:r>
              <a:rPr lang="en-US" altLang="ko-KR" sz="1400" dirty="0" smtClean="0">
                <a:latin typeface="나눔고딕" panose="020D0604000000000000" pitchFamily="50" charset="-127"/>
                <a:ea typeface="나눔고딕" panose="020D0604000000000000" pitchFamily="50" charset="-127"/>
              </a:rPr>
              <a:t>.</a:t>
            </a:r>
            <a:endParaRPr lang="en-US" altLang="ko-KR" sz="140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256448324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그림 &gt;///'&gt;">
    <p:spTree>
      <p:nvGrpSpPr>
        <p:cNvPr id="1" name=""/>
        <p:cNvGrpSpPr/>
        <p:nvPr/>
      </p:nvGrpSpPr>
      <p:grpSpPr>
        <a:xfrm>
          <a:off x="0" y="0"/>
          <a:ext cx="0" cy="0"/>
          <a:chOff x="0" y="0"/>
          <a:chExt cx="0" cy="0"/>
        </a:xfrm>
      </p:grpSpPr>
      <p:sp>
        <p:nvSpPr>
          <p:cNvPr id="3" name="그림 개체 틀 2"/>
          <p:cNvSpPr>
            <a:spLocks noGrp="1"/>
          </p:cNvSpPr>
          <p:nvPr>
            <p:ph type="pic" idx="1"/>
          </p:nvPr>
        </p:nvSpPr>
        <p:spPr>
          <a:xfrm>
            <a:off x="1674557" y="682625"/>
            <a:ext cx="3557224" cy="5281447"/>
          </a:xfrm>
        </p:spPr>
        <p:txBody>
          <a:bodyPr/>
          <a:lstStyle>
            <a:lvl1pPr marL="0" indent="0">
              <a:buNone/>
              <a:defRPr sz="3200">
                <a:latin typeface="나눔고딕" panose="020D0604000000000000" pitchFamily="50" charset="-127"/>
                <a:ea typeface="나눔고딕" panose="020D0604000000000000" pitchFamily="50" charset="-127"/>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텍스트 개체 틀 3"/>
          <p:cNvSpPr>
            <a:spLocks noGrp="1"/>
          </p:cNvSpPr>
          <p:nvPr>
            <p:ph type="body" sz="half" idx="2"/>
          </p:nvPr>
        </p:nvSpPr>
        <p:spPr>
          <a:xfrm>
            <a:off x="5949373" y="2251881"/>
            <a:ext cx="5182589" cy="3405969"/>
          </a:xfrm>
        </p:spPr>
        <p:txBody>
          <a:bodyPr/>
          <a:lstStyle>
            <a:lvl1pPr marL="0" indent="0">
              <a:lnSpc>
                <a:spcPct val="100000"/>
              </a:lnSpc>
              <a:buNone/>
              <a:defRPr sz="1600">
                <a:latin typeface="나눔고딕" panose="020D0604000000000000" pitchFamily="50" charset="-127"/>
                <a:ea typeface="나눔고딕" panose="020D0604000000000000" pitchFamily="50" charset="-127"/>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dirty="0" smtClean="0"/>
              <a:t>마스터 텍스트 스타일을 편집합니다</a:t>
            </a:r>
          </a:p>
        </p:txBody>
      </p:sp>
      <p:sp>
        <p:nvSpPr>
          <p:cNvPr id="5" name="날짜 개체 틀 4"/>
          <p:cNvSpPr>
            <a:spLocks noGrp="1"/>
          </p:cNvSpPr>
          <p:nvPr>
            <p:ph type="dt" sz="half" idx="10"/>
          </p:nvPr>
        </p:nvSpPr>
        <p:spPr/>
        <p:txBody>
          <a:bodyPr/>
          <a:lstStyle/>
          <a:p>
            <a:fld id="{CEDCF31A-985D-482D-9C1F-2444C39B14E3}" type="datetimeFigureOut">
              <a:rPr lang="en-US" smtClean="0"/>
              <a:t>5/24/2021</a:t>
            </a:fld>
            <a:endParaRPr lang="en-US"/>
          </a:p>
        </p:txBody>
      </p:sp>
      <p:sp>
        <p:nvSpPr>
          <p:cNvPr id="6" name="바닥글 개체 틀 5"/>
          <p:cNvSpPr>
            <a:spLocks noGrp="1"/>
          </p:cNvSpPr>
          <p:nvPr>
            <p:ph type="ftr" sz="quarter" idx="11"/>
          </p:nvPr>
        </p:nvSpPr>
        <p:spPr/>
        <p:txBody>
          <a:bodyPr/>
          <a:lstStyle/>
          <a:p>
            <a:endParaRPr lang="en-US" dirty="0"/>
          </a:p>
        </p:txBody>
      </p:sp>
      <p:sp>
        <p:nvSpPr>
          <p:cNvPr id="7" name="슬라이드 번호 개체 틀 6"/>
          <p:cNvSpPr>
            <a:spLocks noGrp="1"/>
          </p:cNvSpPr>
          <p:nvPr>
            <p:ph type="sldNum" sz="quarter" idx="12"/>
          </p:nvPr>
        </p:nvSpPr>
        <p:spPr/>
        <p:txBody>
          <a:bodyPr/>
          <a:lstStyle/>
          <a:p>
            <a:fld id="{CE6E47D7-098F-4D0C-9BB3-DC3A4C3FAD43}" type="slidenum">
              <a:rPr lang="en-US" smtClean="0"/>
              <a:t>‹#›</a:t>
            </a:fld>
            <a:endParaRPr lang="en-US"/>
          </a:p>
        </p:txBody>
      </p:sp>
      <p:sp>
        <p:nvSpPr>
          <p:cNvPr id="13" name="텍스트 개체 틀 3"/>
          <p:cNvSpPr>
            <a:spLocks noGrp="1"/>
          </p:cNvSpPr>
          <p:nvPr>
            <p:ph type="body" sz="half" idx="13"/>
          </p:nvPr>
        </p:nvSpPr>
        <p:spPr>
          <a:xfrm>
            <a:off x="1674557" y="6022975"/>
            <a:ext cx="3557224" cy="492125"/>
          </a:xfrm>
        </p:spPr>
        <p:txBody>
          <a:bodyPr>
            <a:normAutofit/>
          </a:bodyPr>
          <a:lstStyle>
            <a:lvl1pPr marL="0" indent="0">
              <a:lnSpc>
                <a:spcPct val="100000"/>
              </a:lnSpc>
              <a:buNone/>
              <a:defRPr sz="1200">
                <a:latin typeface="나눔고딕" panose="020D0604000000000000" pitchFamily="50" charset="-127"/>
                <a:ea typeface="나눔고딕" panose="020D0604000000000000" pitchFamily="50" charset="-127"/>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dirty="0" smtClean="0"/>
              <a:t>마스터 텍스트 스타일을 편집합니다</a:t>
            </a:r>
          </a:p>
        </p:txBody>
      </p:sp>
      <p:sp>
        <p:nvSpPr>
          <p:cNvPr id="14" name="제목 1"/>
          <p:cNvSpPr>
            <a:spLocks noGrp="1"/>
          </p:cNvSpPr>
          <p:nvPr>
            <p:ph type="title" hasCustomPrompt="1"/>
          </p:nvPr>
        </p:nvSpPr>
        <p:spPr>
          <a:xfrm>
            <a:off x="5949373" y="1623278"/>
            <a:ext cx="5182589" cy="539771"/>
          </a:xfrm>
        </p:spPr>
        <p:txBody>
          <a:bodyPr/>
          <a:lstStyle>
            <a:lvl1pPr algn="l">
              <a:defRPr sz="3200">
                <a:latin typeface="나눔고딕 ExtraBold" panose="020D0904000000000000" pitchFamily="50" charset="-127"/>
                <a:ea typeface="나눔고딕 ExtraBold" panose="020D0904000000000000" pitchFamily="50" charset="-127"/>
              </a:defRPr>
            </a:lvl1pPr>
          </a:lstStyle>
          <a:p>
            <a:pPr lvl="0"/>
            <a:r>
              <a:rPr lang="ko-KR" altLang="en-US" dirty="0" smtClean="0"/>
              <a:t>여기에 입력하세요 </a:t>
            </a:r>
            <a:r>
              <a:rPr lang="en-US" altLang="ko-KR" dirty="0" smtClean="0"/>
              <a:t>–o-</a:t>
            </a:r>
            <a:endParaRPr lang="ko-KR" altLang="en-US" dirty="0" smtClean="0"/>
          </a:p>
        </p:txBody>
      </p:sp>
      <p:pic>
        <p:nvPicPr>
          <p:cNvPr id="9" name="Picture 2" descr="https://lh4.googleusercontent.com/2RG5_Nfq3bgWUT6gOPcyXdE878ij77_64RYLYn926Kq9lneU6oVHvHvC7-LvPowX0aWoQIZKlzzfdXM6KO4qUfpd_arOH0zFKPRSIUm_IsubSIfKGeKO1LYEIJYuWtcVccsi3ahC9r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321454" y="6756400"/>
            <a:ext cx="1835796" cy="71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247075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19121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smtClean="0"/>
              <a:t>마스터 텍스트 스타일 편집</a:t>
            </a:r>
          </a:p>
        </p:txBody>
      </p:sp>
      <p:sp>
        <p:nvSpPr>
          <p:cNvPr id="4" name="날짜 개체 틀 3"/>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2254794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838200" y="1825625"/>
            <a:ext cx="5181600" cy="4351338"/>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6172200" y="1825625"/>
            <a:ext cx="5181600" cy="4351338"/>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2244416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4" name="내용 개체 틀 3"/>
          <p:cNvSpPr>
            <a:spLocks noGrp="1"/>
          </p:cNvSpPr>
          <p:nvPr>
            <p:ph sz="half" idx="2"/>
          </p:nvPr>
        </p:nvSpPr>
        <p:spPr>
          <a:xfrm>
            <a:off x="839788" y="2505075"/>
            <a:ext cx="5157787" cy="3684588"/>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2932583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4075228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32246855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날짜 개체 틀 4"/>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842707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날짜 개체 틀 4"/>
          <p:cNvSpPr>
            <a:spLocks noGrp="1"/>
          </p:cNvSpPr>
          <p:nvPr>
            <p:ph type="dt" sz="half" idx="10"/>
          </p:nvPr>
        </p:nvSpPr>
        <p:spPr/>
        <p:txBody>
          <a:bodyPr/>
          <a:lstStyle/>
          <a:p>
            <a:fld id="{0D2F8BDE-9EDC-4089-8E92-CDA7B28A52E5}" type="datetimeFigureOut">
              <a:rPr lang="ko-KR" altLang="en-US" smtClean="0"/>
              <a:t>2021-05-24</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499466150"/>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slideLayout" Target="../slideLayouts/slideLayout12.xml"  /><Relationship Id="rId13" Type="http://schemas.openxmlformats.org/officeDocument/2006/relationships/slideLayout" Target="../slideLayouts/slideLayout13.xml"  /><Relationship Id="rId14" Type="http://schemas.openxmlformats.org/officeDocument/2006/relationships/slideLayout" Target="../slideLayouts/slideLayout14.xml"  /><Relationship Id="rId15" Type="http://schemas.openxmlformats.org/officeDocument/2006/relationships/slideLayout" Target="../slideLayouts/slideLayout15.xml"  /><Relationship Id="rId16"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2F8BDE-9EDC-4089-8E92-CDA7B28A52E5}" type="datetimeFigureOut">
              <a:rPr lang="ko-KR" altLang="en-US" smtClean="0"/>
              <a:t>2021-05-24</a:t>
            </a:fld>
            <a:endParaRPr lang="ko-KR" alt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6CED98-BE9C-4A2E-9578-745F0CA1E6F5}" type="slidenum">
              <a:rPr lang="ko-KR" altLang="en-US" smtClean="0"/>
              <a:t>‹#›</a:t>
            </a:fld>
            <a:endParaRPr lang="ko-KR" altLang="en-US"/>
          </a:p>
        </p:txBody>
      </p:sp>
    </p:spTree>
    <p:extLst>
      <p:ext uri="{BB962C8B-B14F-4D97-AF65-F5344CB8AC3E}">
        <p14:creationId xmlns:p14="http://schemas.microsoft.com/office/powerpoint/2010/main" val="39260385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  /><Relationship Id="rId2" Type="http://schemas.openxmlformats.org/officeDocument/2006/relationships/image" Target="../media/image2.png"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  /><Relationship Id="rId2" Type="http://schemas.openxmlformats.org/officeDocument/2006/relationships/image" Target="../media/image3.png"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  /><Relationship Id="rId2" Type="http://schemas.openxmlformats.org/officeDocument/2006/relationships/image" Target="../media/image4.png"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  /><Relationship Id="rId2" Type="http://schemas.openxmlformats.org/officeDocument/2006/relationships/image" Target="../media/image5.png"  /><Relationship Id="rId3" Type="http://schemas.openxmlformats.org/officeDocument/2006/relationships/image" Target="../media/image6.png"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notesSlide" Target="../notesSlides/notesSlide1.xml"  /><Relationship Id="rId3" Type="http://schemas.openxmlformats.org/officeDocument/2006/relationships/image" Target="../media/image7.jpeg"  /><Relationship Id="rId4" Type="http://schemas.openxmlformats.org/officeDocument/2006/relationships/image" Target="../media/image8.png"  /><Relationship Id="rId5" Type="http://schemas.openxmlformats.org/officeDocument/2006/relationships/image" Target="../media/image9.png"  /><Relationship Id="rId6" Type="http://schemas.openxmlformats.org/officeDocument/2006/relationships/image" Target="../media/image10.png"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notesSlide" Target="../notesSlides/notesSlide2.xml"  /><Relationship Id="rId3" Type="http://schemas.openxmlformats.org/officeDocument/2006/relationships/image" Target="../media/image11.png"  /><Relationship Id="rId4" Type="http://schemas.openxmlformats.org/officeDocument/2006/relationships/image" Target="../media/image12.png"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13.png"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  /><Relationship Id="rId2" Type="http://schemas.openxmlformats.org/officeDocument/2006/relationships/image" Target="../media/image14.png"  /><Relationship Id="rId3" Type="http://schemas.openxmlformats.org/officeDocument/2006/relationships/image" Target="../media/image15.png"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16.png"  /><Relationship Id="rId3" Type="http://schemas.openxmlformats.org/officeDocument/2006/relationships/image" Target="../media/image17.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1191403" y="252471"/>
            <a:ext cx="9144000" cy="1379792"/>
          </a:xfrm>
        </p:spPr>
        <p:txBody>
          <a:bodyPr>
            <a:normAutofit/>
          </a:bodyPr>
          <a:lstStyle/>
          <a:p>
            <a:r>
              <a:rPr lang="en-US" altLang="ko-KR" smtClean="0"/>
              <a:t>Factorization Machines</a:t>
            </a:r>
            <a:endParaRPr lang="ko-KR" altLang="en-US" dirty="0"/>
          </a:p>
        </p:txBody>
      </p:sp>
      <p:sp>
        <p:nvSpPr>
          <p:cNvPr id="4" name="텍스트 개체 틀 3"/>
          <p:cNvSpPr>
            <a:spLocks noGrp="1"/>
          </p:cNvSpPr>
          <p:nvPr>
            <p:ph type="body" sz="quarter" idx="10"/>
          </p:nvPr>
        </p:nvSpPr>
        <p:spPr>
          <a:xfrm>
            <a:off x="465434" y="566240"/>
            <a:ext cx="3692525" cy="288783"/>
          </a:xfrm>
        </p:spPr>
        <p:txBody>
          <a:bodyPr/>
          <a:lstStyle/>
          <a:p>
            <a:r>
              <a:rPr lang="en-US" altLang="ko-KR" smtClean="0"/>
              <a:t>2021.05.17</a:t>
            </a:r>
            <a:endParaRPr lang="en-US" altLang="ko-KR" dirty="0"/>
          </a:p>
        </p:txBody>
      </p:sp>
      <p:sp>
        <p:nvSpPr>
          <p:cNvPr id="8" name="제목 1"/>
          <p:cNvSpPr txBox="1">
            <a:spLocks/>
          </p:cNvSpPr>
          <p:nvPr/>
        </p:nvSpPr>
        <p:spPr>
          <a:xfrm>
            <a:off x="10719658" y="5555901"/>
            <a:ext cx="837731" cy="44957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o-KR" altLang="en-US" sz="2400" dirty="0" smtClean="0">
                <a:solidFill>
                  <a:schemeClr val="bg1"/>
                </a:solidFill>
                <a:latin typeface="나눔고딕 ExtraBold" panose="020D0904000000000000" pitchFamily="50" charset="-127"/>
                <a:ea typeface="나눔고딕 ExtraBold" panose="020D0904000000000000" pitchFamily="50" charset="-127"/>
              </a:rPr>
              <a:t>예시</a:t>
            </a:r>
            <a:endParaRPr lang="en-US" altLang="ko-KR" sz="2400" dirty="0" smtClean="0">
              <a:solidFill>
                <a:schemeClr val="bg1"/>
              </a:solidFill>
              <a:latin typeface="나눔고딕 ExtraBold" panose="020D0904000000000000" pitchFamily="50" charset="-127"/>
              <a:ea typeface="나눔고딕 ExtraBold" panose="020D0904000000000000" pitchFamily="50" charset="-127"/>
            </a:endParaRPr>
          </a:p>
        </p:txBody>
      </p:sp>
      <p:pic>
        <p:nvPicPr>
          <p:cNvPr id="10" name="그림 9"/>
          <p:cNvPicPr>
            <a:picLocks noChangeAspect="1"/>
          </p:cNvPicPr>
          <p:nvPr/>
        </p:nvPicPr>
        <p:blipFill>
          <a:blip r:embed="rId2"/>
          <a:stretch>
            <a:fillRect/>
          </a:stretch>
        </p:blipFill>
        <p:spPr>
          <a:xfrm>
            <a:off x="2124078" y="2215401"/>
            <a:ext cx="8284478" cy="3977150"/>
          </a:xfrm>
          <a:prstGeom prst="rect">
            <a:avLst/>
          </a:prstGeom>
          <a:ln w="12700">
            <a:solidFill>
              <a:schemeClr val="bg1">
                <a:lumMod val="50000"/>
              </a:schemeClr>
            </a:solidFill>
          </a:ln>
        </p:spPr>
      </p:pic>
    </p:spTree>
    <p:extLst>
      <p:ext uri="{BB962C8B-B14F-4D97-AF65-F5344CB8AC3E}">
        <p14:creationId xmlns:p14="http://schemas.microsoft.com/office/powerpoint/2010/main" val="17498346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제목 1"/>
          <p:cNvSpPr txBox="1">
            <a:spLocks/>
          </p:cNvSpPr>
          <p:nvPr/>
        </p:nvSpPr>
        <p:spPr>
          <a:xfrm>
            <a:off x="515110" y="629098"/>
            <a:ext cx="10623430" cy="54237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latin typeface="나눔고딕 ExtraBold" panose="020D0904000000000000" pitchFamily="50" charset="-127"/>
                <a:ea typeface="나눔고딕 ExtraBold" panose="020D0904000000000000" pitchFamily="50" charset="-127"/>
              </a:rPr>
              <a:t>Conclusion</a:t>
            </a:r>
            <a:endParaRPr lang="en-US" sz="3200" dirty="0">
              <a:latin typeface="나눔고딕 ExtraBold" panose="020D0904000000000000" pitchFamily="50" charset="-127"/>
              <a:ea typeface="나눔고딕 ExtraBold" panose="020D0904000000000000" pitchFamily="50" charset="-127"/>
            </a:endParaRPr>
          </a:p>
        </p:txBody>
      </p:sp>
      <p:sp>
        <p:nvSpPr>
          <p:cNvPr id="21" name="텍스트 개체 틀 2"/>
          <p:cNvSpPr txBox="1">
            <a:spLocks/>
          </p:cNvSpPr>
          <p:nvPr/>
        </p:nvSpPr>
        <p:spPr>
          <a:xfrm>
            <a:off x="946938" y="1947738"/>
            <a:ext cx="10530687" cy="2319462"/>
          </a:xfrm>
          <a:prstGeom prst="rect">
            <a:avLst/>
          </a:prstGeom>
        </p:spPr>
        <p:txBody>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50000"/>
              </a:lnSpc>
              <a:buAutoNum type="arabicPeriod"/>
            </a:pPr>
            <a:r>
              <a:rPr lang="en-US" altLang="ko-KR" sz="1600" smtClean="0"/>
              <a:t>Factorized Interaction</a:t>
            </a:r>
            <a:r>
              <a:rPr lang="ko-KR" altLang="en-US" sz="1600" smtClean="0"/>
              <a:t>을 사용하여 </a:t>
            </a:r>
            <a:r>
              <a:rPr lang="en-US" altLang="ko-KR" sz="1600" smtClean="0"/>
              <a:t>feature vector x</a:t>
            </a:r>
            <a:r>
              <a:rPr lang="ko-KR" altLang="en-US" sz="1600" smtClean="0"/>
              <a:t>의 모든 가능한 </a:t>
            </a:r>
            <a:r>
              <a:rPr lang="en-US" altLang="ko-KR" sz="1600" smtClean="0"/>
              <a:t>interaction</a:t>
            </a:r>
            <a:r>
              <a:rPr lang="ko-KR" altLang="en-US" sz="1600" smtClean="0"/>
              <a:t>을 모델링한다</a:t>
            </a:r>
            <a:r>
              <a:rPr lang="en-US" altLang="ko-KR" sz="1600" smtClean="0"/>
              <a:t>. </a:t>
            </a:r>
          </a:p>
          <a:p>
            <a:pPr marL="342900" indent="-342900">
              <a:lnSpc>
                <a:spcPct val="150000"/>
              </a:lnSpc>
              <a:buAutoNum type="arabicPeriod"/>
            </a:pPr>
            <a:r>
              <a:rPr lang="ko-KR" altLang="en-US" sz="1600" smtClean="0"/>
              <a:t>매우 </a:t>
            </a:r>
            <a:r>
              <a:rPr lang="en-US" altLang="ko-KR" sz="1600" smtClean="0"/>
              <a:t>sparse</a:t>
            </a:r>
            <a:r>
              <a:rPr lang="ko-KR" altLang="en-US" sz="1600" smtClean="0"/>
              <a:t>한 상황에서 </a:t>
            </a:r>
            <a:r>
              <a:rPr lang="en-US" altLang="ko-KR" sz="1600" smtClean="0"/>
              <a:t>interaction</a:t>
            </a:r>
            <a:r>
              <a:rPr lang="ko-KR" altLang="en-US" sz="1600" smtClean="0"/>
              <a:t>을 추정할 수 있다</a:t>
            </a:r>
            <a:r>
              <a:rPr lang="en-US" altLang="ko-KR" sz="1600" smtClean="0"/>
              <a:t>. Unobserved interaction</a:t>
            </a:r>
            <a:r>
              <a:rPr lang="ko-KR" altLang="en-US" sz="1600" smtClean="0"/>
              <a:t>에 대해서도 일반화할 수 있다</a:t>
            </a:r>
            <a:r>
              <a:rPr lang="en-US" altLang="ko-KR" sz="1600" smtClean="0"/>
              <a:t>. </a:t>
            </a:r>
          </a:p>
          <a:p>
            <a:pPr marL="342900" indent="-342900">
              <a:lnSpc>
                <a:spcPct val="150000"/>
              </a:lnSpc>
              <a:buAutoNum type="arabicPeriod"/>
            </a:pPr>
            <a:r>
              <a:rPr lang="ko-KR" altLang="en-US" sz="1600" smtClean="0"/>
              <a:t>파라미터 수</a:t>
            </a:r>
            <a:r>
              <a:rPr lang="en-US" altLang="ko-KR" sz="1600" smtClean="0"/>
              <a:t>, </a:t>
            </a:r>
            <a:r>
              <a:rPr lang="ko-KR" altLang="en-US" sz="1600" smtClean="0"/>
              <a:t>학습과 예측시간 모두 </a:t>
            </a:r>
            <a:r>
              <a:rPr lang="en-US" altLang="ko-KR" sz="1600" smtClean="0"/>
              <a:t>linear</a:t>
            </a:r>
            <a:r>
              <a:rPr lang="ko-KR" altLang="en-US" sz="1600" smtClean="0"/>
              <a:t>하다</a:t>
            </a:r>
            <a:r>
              <a:rPr lang="en-US" altLang="ko-KR" sz="1600" smtClean="0"/>
              <a:t>. Linear complexity</a:t>
            </a:r>
          </a:p>
          <a:p>
            <a:pPr marL="342900" indent="-342900">
              <a:lnSpc>
                <a:spcPct val="150000"/>
              </a:lnSpc>
              <a:buAutoNum type="arabicPeriod"/>
            </a:pPr>
            <a:r>
              <a:rPr lang="ko-KR" altLang="en-US" sz="1600" smtClean="0"/>
              <a:t>이는 </a:t>
            </a:r>
            <a:r>
              <a:rPr lang="en-US" altLang="ko-KR" sz="1600" smtClean="0"/>
              <a:t>SGD</a:t>
            </a:r>
            <a:r>
              <a:rPr lang="ko-KR" altLang="en-US" sz="1600" smtClean="0"/>
              <a:t>를 활용한 최적화를 진행할 수 있고 다양한 </a:t>
            </a:r>
            <a:r>
              <a:rPr lang="en-US" altLang="ko-KR" sz="1600" smtClean="0"/>
              <a:t>loss funtion</a:t>
            </a:r>
            <a:r>
              <a:rPr lang="ko-KR" altLang="en-US" sz="1600" smtClean="0"/>
              <a:t>을 사용할 수 있다</a:t>
            </a:r>
            <a:r>
              <a:rPr lang="en-US" altLang="ko-KR" sz="1600" smtClean="0"/>
              <a:t>. </a:t>
            </a:r>
          </a:p>
          <a:p>
            <a:pPr marL="342900" indent="-342900">
              <a:lnSpc>
                <a:spcPct val="150000"/>
              </a:lnSpc>
              <a:buAutoNum type="arabicPeriod"/>
            </a:pPr>
            <a:r>
              <a:rPr lang="en-US" altLang="ko-KR" sz="1600" smtClean="0"/>
              <a:t>SVM, specialized model</a:t>
            </a:r>
            <a:r>
              <a:rPr lang="ko-KR" altLang="en-US" sz="1600" smtClean="0"/>
              <a:t>보다 더 나은 성능을 증명한다</a:t>
            </a:r>
            <a:r>
              <a:rPr lang="en-US" altLang="ko-KR" sz="1600" smtClean="0"/>
              <a:t>. </a:t>
            </a:r>
            <a:endParaRPr lang="en-US" altLang="ko-KR" sz="1600" dirty="0"/>
          </a:p>
        </p:txBody>
      </p:sp>
    </p:spTree>
    <p:extLst>
      <p:ext uri="{BB962C8B-B14F-4D97-AF65-F5344CB8AC3E}">
        <p14:creationId xmlns:p14="http://schemas.microsoft.com/office/powerpoint/2010/main" val="30973089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텍스트 개체 틀 2"/>
          <p:cNvSpPr>
            <a:spLocks noGrp="1"/>
          </p:cNvSpPr>
          <p:nvPr>
            <p:ph type="body" sz="half" idx="2"/>
          </p:nvPr>
        </p:nvSpPr>
        <p:spPr>
          <a:xfrm>
            <a:off x="6049922" y="2251879"/>
            <a:ext cx="5182589" cy="3405969"/>
          </a:xfrm>
        </p:spPr>
        <p:txBody>
          <a:bodyPr/>
          <a:lstStyle/>
          <a:p>
            <a:pPr marL="342900" indent="-342900">
              <a:buAutoNum type="arabicPeriod"/>
            </a:pPr>
            <a:r>
              <a:rPr lang="en-US" altLang="ko-KR" smtClean="0"/>
              <a:t>Factorizaion Machine</a:t>
            </a:r>
            <a:r>
              <a:rPr lang="ko-KR" altLang="en-US" smtClean="0"/>
              <a:t>은 </a:t>
            </a:r>
            <a:r>
              <a:rPr lang="en-US" altLang="ko-KR" smtClean="0"/>
              <a:t>SVM</a:t>
            </a:r>
            <a:r>
              <a:rPr lang="ko-KR" altLang="en-US" smtClean="0"/>
              <a:t>과 </a:t>
            </a:r>
            <a:r>
              <a:rPr lang="en-US" altLang="ko-KR" smtClean="0"/>
              <a:t>Factorization Model </a:t>
            </a:r>
            <a:r>
              <a:rPr lang="ko-KR" altLang="en-US" smtClean="0"/>
              <a:t>의 장점을 합친 모델이다</a:t>
            </a:r>
            <a:r>
              <a:rPr lang="en-US" altLang="ko-KR" smtClean="0"/>
              <a:t>. </a:t>
            </a:r>
          </a:p>
          <a:p>
            <a:pPr marL="342900" indent="-342900">
              <a:buAutoNum type="arabicPeriod"/>
            </a:pPr>
            <a:r>
              <a:rPr lang="en-US" altLang="ko-KR" smtClean="0"/>
              <a:t>Real Value(</a:t>
            </a:r>
            <a:r>
              <a:rPr lang="ko-KR" altLang="en-US" smtClean="0"/>
              <a:t>실수</a:t>
            </a:r>
            <a:r>
              <a:rPr lang="en-US" altLang="ko-KR" smtClean="0"/>
              <a:t>) Feature Vector</a:t>
            </a:r>
            <a:r>
              <a:rPr lang="ko-KR" altLang="en-US" smtClean="0"/>
              <a:t>를 활용한 </a:t>
            </a:r>
            <a:r>
              <a:rPr lang="en-US" altLang="ko-KR" smtClean="0"/>
              <a:t>General Predictior</a:t>
            </a:r>
            <a:r>
              <a:rPr lang="ko-KR" altLang="en-US" smtClean="0"/>
              <a:t>이다</a:t>
            </a:r>
            <a:r>
              <a:rPr lang="en-US" altLang="ko-KR" smtClean="0"/>
              <a:t>. </a:t>
            </a:r>
          </a:p>
          <a:p>
            <a:pPr marL="342900" indent="-342900">
              <a:buAutoNum type="arabicPeriod"/>
            </a:pPr>
            <a:r>
              <a:rPr lang="en-US" altLang="ko-KR" smtClean="0"/>
              <a:t>FM</a:t>
            </a:r>
            <a:r>
              <a:rPr lang="ko-KR" altLang="en-US" smtClean="0"/>
              <a:t>의 방정식은 </a:t>
            </a:r>
            <a:r>
              <a:rPr lang="en-US" altLang="ko-KR" smtClean="0"/>
              <a:t>linear Time</a:t>
            </a:r>
            <a:r>
              <a:rPr lang="ko-KR" altLang="en-US" smtClean="0"/>
              <a:t>이다</a:t>
            </a:r>
            <a:r>
              <a:rPr lang="en-US" altLang="ko-KR" smtClean="0"/>
              <a:t>. </a:t>
            </a:r>
          </a:p>
          <a:p>
            <a:pPr marL="342900" indent="-342900">
              <a:buAutoNum type="arabicPeriod"/>
            </a:pPr>
            <a:r>
              <a:rPr lang="ko-KR" altLang="en-US" smtClean="0"/>
              <a:t>일반적인 추천시스템은 </a:t>
            </a:r>
            <a:r>
              <a:rPr lang="en-US" altLang="ko-KR" smtClean="0"/>
              <a:t>special input data, optimization algorithm</a:t>
            </a:r>
            <a:r>
              <a:rPr lang="ko-KR" altLang="en-US" smtClean="0"/>
              <a:t>이 필요하지만</a:t>
            </a:r>
            <a:r>
              <a:rPr lang="en-US" altLang="ko-KR" smtClean="0"/>
              <a:t>, FM</a:t>
            </a:r>
            <a:r>
              <a:rPr lang="ko-KR" altLang="en-US" smtClean="0"/>
              <a:t>은 어느 곳에서든 쉽게 적용 가능하다</a:t>
            </a:r>
            <a:r>
              <a:rPr lang="en-US" altLang="ko-KR" smtClean="0"/>
              <a:t>. </a:t>
            </a:r>
            <a:endParaRPr lang="en-US" altLang="ko-KR" dirty="0"/>
          </a:p>
        </p:txBody>
      </p:sp>
      <p:sp>
        <p:nvSpPr>
          <p:cNvPr id="5" name="제목 4"/>
          <p:cNvSpPr>
            <a:spLocks noGrp="1"/>
          </p:cNvSpPr>
          <p:nvPr>
            <p:ph type="title"/>
          </p:nvPr>
        </p:nvSpPr>
        <p:spPr>
          <a:xfrm>
            <a:off x="867333" y="935165"/>
            <a:ext cx="5182589" cy="539771"/>
          </a:xfrm>
        </p:spPr>
        <p:txBody>
          <a:bodyPr>
            <a:normAutofit/>
          </a:bodyPr>
          <a:lstStyle/>
          <a:p>
            <a:r>
              <a:rPr lang="en-US" altLang="ko-KR" smtClean="0"/>
              <a:t>Abstract</a:t>
            </a:r>
            <a:endParaRPr lang="ko-KR" altLang="en-US" dirty="0"/>
          </a:p>
        </p:txBody>
      </p:sp>
      <p:pic>
        <p:nvPicPr>
          <p:cNvPr id="2" name="그림 1"/>
          <p:cNvPicPr>
            <a:picLocks noChangeAspect="1"/>
          </p:cNvPicPr>
          <p:nvPr/>
        </p:nvPicPr>
        <p:blipFill>
          <a:blip r:embed="rId2"/>
          <a:stretch>
            <a:fillRect/>
          </a:stretch>
        </p:blipFill>
        <p:spPr>
          <a:xfrm>
            <a:off x="867333" y="1474936"/>
            <a:ext cx="4887835" cy="4959857"/>
          </a:xfrm>
          <a:prstGeom prst="rect">
            <a:avLst/>
          </a:prstGeom>
        </p:spPr>
      </p:pic>
      <p:sp>
        <p:nvSpPr>
          <p:cNvPr id="9" name="모서리가 둥근 직사각형 8"/>
          <p:cNvSpPr/>
          <p:nvPr/>
        </p:nvSpPr>
        <p:spPr>
          <a:xfrm>
            <a:off x="3822192" y="1790255"/>
            <a:ext cx="1837944" cy="182880"/>
          </a:xfrm>
          <a:prstGeom prst="roundRect">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모서리가 둥근 직사각형 9"/>
          <p:cNvSpPr/>
          <p:nvPr/>
        </p:nvSpPr>
        <p:spPr>
          <a:xfrm>
            <a:off x="927673" y="1973135"/>
            <a:ext cx="4767153" cy="182880"/>
          </a:xfrm>
          <a:prstGeom prst="roundRect">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모서리가 둥근 직사각형 10"/>
          <p:cNvSpPr/>
          <p:nvPr/>
        </p:nvSpPr>
        <p:spPr>
          <a:xfrm>
            <a:off x="927673" y="2185902"/>
            <a:ext cx="4767153" cy="182880"/>
          </a:xfrm>
          <a:prstGeom prst="roundRect">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모서리가 둥근 직사각형 11"/>
          <p:cNvSpPr/>
          <p:nvPr/>
        </p:nvSpPr>
        <p:spPr>
          <a:xfrm>
            <a:off x="927673" y="2396700"/>
            <a:ext cx="1837944" cy="182880"/>
          </a:xfrm>
          <a:prstGeom prst="roundRect">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모서리가 둥근 직사각형 12"/>
          <p:cNvSpPr/>
          <p:nvPr/>
        </p:nvSpPr>
        <p:spPr>
          <a:xfrm>
            <a:off x="1615672" y="3146510"/>
            <a:ext cx="3939795" cy="182880"/>
          </a:xfrm>
          <a:prstGeom prst="roundRect">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모서리가 둥근 직사각형 13"/>
          <p:cNvSpPr/>
          <p:nvPr/>
        </p:nvSpPr>
        <p:spPr>
          <a:xfrm>
            <a:off x="3003893" y="5657848"/>
            <a:ext cx="2690933" cy="182880"/>
          </a:xfrm>
          <a:prstGeom prst="roundRect">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모서리가 둥근 직사각형 15"/>
          <p:cNvSpPr/>
          <p:nvPr/>
        </p:nvSpPr>
        <p:spPr>
          <a:xfrm>
            <a:off x="915344" y="5863440"/>
            <a:ext cx="4767153" cy="182880"/>
          </a:xfrm>
          <a:prstGeom prst="roundRect">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모서리가 둥근 직사각형 16"/>
          <p:cNvSpPr/>
          <p:nvPr/>
        </p:nvSpPr>
        <p:spPr>
          <a:xfrm>
            <a:off x="917230" y="6049167"/>
            <a:ext cx="4767153" cy="182880"/>
          </a:xfrm>
          <a:prstGeom prst="roundRect">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모서리가 둥근 직사각형 17"/>
          <p:cNvSpPr/>
          <p:nvPr/>
        </p:nvSpPr>
        <p:spPr>
          <a:xfrm>
            <a:off x="915344" y="6230888"/>
            <a:ext cx="2021738" cy="182880"/>
          </a:xfrm>
          <a:prstGeom prst="roundRect">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2718853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제목 1"/>
          <p:cNvSpPr txBox="1">
            <a:spLocks/>
          </p:cNvSpPr>
          <p:nvPr/>
        </p:nvSpPr>
        <p:spPr>
          <a:xfrm>
            <a:off x="515110" y="629098"/>
            <a:ext cx="10623430" cy="54237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a:latin typeface="나눔고딕 ExtraBold" panose="020D0904000000000000" pitchFamily="50" charset="-127"/>
                <a:ea typeface="나눔고딕 ExtraBold" panose="020D0904000000000000" pitchFamily="50" charset="-127"/>
              </a:rPr>
              <a:t>I. </a:t>
            </a:r>
            <a:r>
              <a:rPr lang="en-US" sz="3200" smtClean="0">
                <a:latin typeface="나눔고딕 ExtraBold" panose="020D0904000000000000" pitchFamily="50" charset="-127"/>
                <a:ea typeface="나눔고딕 ExtraBold" panose="020D0904000000000000" pitchFamily="50" charset="-127"/>
              </a:rPr>
              <a:t>Introduction</a:t>
            </a:r>
            <a:endParaRPr lang="en-US" sz="3200" dirty="0">
              <a:latin typeface="나눔고딕 ExtraBold" panose="020D0904000000000000" pitchFamily="50" charset="-127"/>
              <a:ea typeface="나눔고딕 ExtraBold" panose="020D0904000000000000" pitchFamily="50" charset="-127"/>
            </a:endParaRPr>
          </a:p>
        </p:txBody>
      </p:sp>
      <p:pic>
        <p:nvPicPr>
          <p:cNvPr id="2" name="그림 1"/>
          <p:cNvPicPr>
            <a:picLocks noChangeAspect="1"/>
          </p:cNvPicPr>
          <p:nvPr/>
        </p:nvPicPr>
        <p:blipFill>
          <a:blip r:embed="rId2"/>
          <a:stretch>
            <a:fillRect/>
          </a:stretch>
        </p:blipFill>
        <p:spPr>
          <a:xfrm>
            <a:off x="515110" y="1715833"/>
            <a:ext cx="6276364" cy="4072319"/>
          </a:xfrm>
          <a:prstGeom prst="rect">
            <a:avLst/>
          </a:prstGeom>
        </p:spPr>
      </p:pic>
      <p:sp>
        <p:nvSpPr>
          <p:cNvPr id="21" name="텍스트 개체 틀 2"/>
          <p:cNvSpPr txBox="1">
            <a:spLocks/>
          </p:cNvSpPr>
          <p:nvPr/>
        </p:nvSpPr>
        <p:spPr>
          <a:xfrm>
            <a:off x="7185814" y="2776413"/>
            <a:ext cx="3852142" cy="1740723"/>
          </a:xfrm>
          <a:prstGeom prst="rect">
            <a:avLst/>
          </a:prstGeom>
        </p:spPr>
        <p:txBody>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ko-KR" altLang="en-US" sz="1600" smtClean="0"/>
              <a:t>장점 요약</a:t>
            </a:r>
            <a:endParaRPr lang="en-US" altLang="ko-KR" sz="1600" smtClean="0"/>
          </a:p>
          <a:p>
            <a:pPr marL="342900" indent="-342900">
              <a:buFont typeface="Arial" panose="020B0604020202020204" pitchFamily="34" charset="0"/>
              <a:buAutoNum type="arabicPeriod"/>
            </a:pPr>
            <a:r>
              <a:rPr lang="en-US" altLang="ko-KR" sz="1600" smtClean="0"/>
              <a:t>Sparse data</a:t>
            </a:r>
          </a:p>
          <a:p>
            <a:pPr marL="342900" indent="-342900">
              <a:buFont typeface="Arial" panose="020B0604020202020204" pitchFamily="34" charset="0"/>
              <a:buAutoNum type="arabicPeriod"/>
            </a:pPr>
            <a:r>
              <a:rPr lang="en-US" altLang="ko-KR" sz="1600" smtClean="0"/>
              <a:t>Linear Complexity</a:t>
            </a:r>
          </a:p>
          <a:p>
            <a:pPr marL="342900" indent="-342900">
              <a:buFont typeface="Arial" panose="020B0604020202020204" pitchFamily="34" charset="0"/>
              <a:buAutoNum type="arabicPeriod"/>
            </a:pPr>
            <a:r>
              <a:rPr lang="en-US" altLang="ko-KR" sz="1600" smtClean="0"/>
              <a:t>General Predictor</a:t>
            </a:r>
            <a:r>
              <a:rPr lang="ko-KR" altLang="en-US" sz="1600" smtClean="0"/>
              <a:t>로써 추천시스템 이외 다른 머신러닝에서 사용할 수 있다</a:t>
            </a:r>
            <a:r>
              <a:rPr lang="en-US" altLang="ko-KR" sz="1600" smtClean="0"/>
              <a:t>. </a:t>
            </a:r>
            <a:endParaRPr lang="en-US" altLang="ko-KR" sz="1600" dirty="0"/>
          </a:p>
        </p:txBody>
      </p:sp>
    </p:spTree>
    <p:extLst>
      <p:ext uri="{BB962C8B-B14F-4D97-AF65-F5344CB8AC3E}">
        <p14:creationId xmlns:p14="http://schemas.microsoft.com/office/powerpoint/2010/main" val="20341134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제목 1"/>
          <p:cNvSpPr txBox="1">
            <a:spLocks/>
          </p:cNvSpPr>
          <p:nvPr/>
        </p:nvSpPr>
        <p:spPr>
          <a:xfrm>
            <a:off x="515110" y="629098"/>
            <a:ext cx="10623430" cy="54237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a:latin typeface="나눔고딕 ExtraBold" panose="020D0904000000000000" pitchFamily="50" charset="-127"/>
                <a:ea typeface="나눔고딕 ExtraBold" panose="020D0904000000000000" pitchFamily="50" charset="-127"/>
              </a:rPr>
              <a:t>II. Prediction Under Sparsity</a:t>
            </a:r>
            <a:endParaRPr lang="en-US" sz="3200" dirty="0">
              <a:latin typeface="나눔고딕 ExtraBold" panose="020D0904000000000000" pitchFamily="50" charset="-127"/>
              <a:ea typeface="나눔고딕 ExtraBold" panose="020D0904000000000000" pitchFamily="50" charset="-127"/>
            </a:endParaRPr>
          </a:p>
        </p:txBody>
      </p:sp>
      <p:sp>
        <p:nvSpPr>
          <p:cNvPr id="21" name="텍스트 개체 틀 2"/>
          <p:cNvSpPr txBox="1">
            <a:spLocks/>
          </p:cNvSpPr>
          <p:nvPr/>
        </p:nvSpPr>
        <p:spPr>
          <a:xfrm>
            <a:off x="515110" y="3878929"/>
            <a:ext cx="3098140" cy="2099293"/>
          </a:xfrm>
          <a:prstGeom prst="rect">
            <a:avLst/>
          </a:prstGeom>
        </p:spPr>
        <p:txBody>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AutoNum type="arabicPeriod"/>
            </a:pPr>
            <a:r>
              <a:rPr lang="en-US" altLang="ko-KR" sz="1400" smtClean="0"/>
              <a:t>Matrix Factorization</a:t>
            </a:r>
            <a:r>
              <a:rPr lang="ko-KR" altLang="en-US" sz="1400" smtClean="0"/>
              <a:t>은 </a:t>
            </a:r>
            <a:r>
              <a:rPr lang="en-US" altLang="ko-KR" sz="1400" smtClean="0"/>
              <a:t>user, movie</a:t>
            </a:r>
            <a:r>
              <a:rPr lang="ko-KR" altLang="en-US" sz="1400" smtClean="0"/>
              <a:t>에 대한 </a:t>
            </a:r>
            <a:r>
              <a:rPr lang="en-US" altLang="ko-KR" sz="1400" smtClean="0"/>
              <a:t>rating</a:t>
            </a:r>
            <a:r>
              <a:rPr lang="ko-KR" altLang="en-US" sz="1400" smtClean="0"/>
              <a:t>만을 사용하는데</a:t>
            </a:r>
            <a:r>
              <a:rPr lang="en-US" altLang="ko-KR" sz="1400" smtClean="0"/>
              <a:t>, FM</a:t>
            </a:r>
            <a:r>
              <a:rPr lang="ko-KR" altLang="en-US" sz="1400" smtClean="0"/>
              <a:t>은 시간을 포함해 더 다양한 </a:t>
            </a:r>
            <a:r>
              <a:rPr lang="en-US" altLang="ko-KR" sz="1400" smtClean="0"/>
              <a:t>feature</a:t>
            </a:r>
            <a:r>
              <a:rPr lang="ko-KR" altLang="en-US" sz="1400" smtClean="0"/>
              <a:t>를 포함한다</a:t>
            </a:r>
            <a:r>
              <a:rPr lang="en-US" altLang="ko-KR" sz="1400" smtClean="0"/>
              <a:t>. </a:t>
            </a:r>
          </a:p>
          <a:p>
            <a:pPr marL="342900" indent="-342900">
              <a:buAutoNum type="arabicPeriod"/>
            </a:pPr>
            <a:r>
              <a:rPr lang="en-US" altLang="ko-KR" sz="1400" smtClean="0"/>
              <a:t>Feature engineering</a:t>
            </a:r>
            <a:r>
              <a:rPr lang="ko-KR" altLang="en-US" sz="1400" smtClean="0"/>
              <a:t>을 한다는 면에서 </a:t>
            </a:r>
            <a:r>
              <a:rPr lang="en-US" altLang="ko-KR" sz="1400" smtClean="0"/>
              <a:t>SVM</a:t>
            </a:r>
            <a:r>
              <a:rPr lang="ko-KR" altLang="en-US" sz="1400" smtClean="0"/>
              <a:t>과 비슷하다</a:t>
            </a:r>
            <a:r>
              <a:rPr lang="en-US" altLang="ko-KR" sz="1400" smtClean="0"/>
              <a:t>.</a:t>
            </a:r>
          </a:p>
          <a:p>
            <a:pPr marL="342900" indent="-342900">
              <a:buAutoNum type="arabicPeriod"/>
            </a:pPr>
            <a:r>
              <a:rPr lang="en-US" altLang="ko-KR" sz="1400" smtClean="0"/>
              <a:t>Sparse</a:t>
            </a:r>
            <a:r>
              <a:rPr lang="ko-KR" altLang="en-US" sz="1400" smtClean="0"/>
              <a:t>한 데이터도 이런식으로 펼쳐놓고보면 충분히 </a:t>
            </a:r>
            <a:r>
              <a:rPr lang="en-US" altLang="ko-KR" sz="1400" smtClean="0"/>
              <a:t>Prediction</a:t>
            </a:r>
            <a:r>
              <a:rPr lang="ko-KR" altLang="en-US" sz="1400" smtClean="0"/>
              <a:t>을 할 수 있다고 강조</a:t>
            </a:r>
            <a:r>
              <a:rPr lang="en-US" altLang="ko-KR" sz="1400" smtClean="0"/>
              <a:t> </a:t>
            </a:r>
            <a:endParaRPr lang="en-US" altLang="ko-KR" sz="1400" dirty="0"/>
          </a:p>
        </p:txBody>
      </p:sp>
      <p:pic>
        <p:nvPicPr>
          <p:cNvPr id="3" name="그림 2"/>
          <p:cNvPicPr>
            <a:picLocks noChangeAspect="1"/>
          </p:cNvPicPr>
          <p:nvPr/>
        </p:nvPicPr>
        <p:blipFill>
          <a:blip r:embed="rId2"/>
          <a:stretch>
            <a:fillRect/>
          </a:stretch>
        </p:blipFill>
        <p:spPr>
          <a:xfrm>
            <a:off x="515110" y="1942130"/>
            <a:ext cx="3593592" cy="1524709"/>
          </a:xfrm>
          <a:prstGeom prst="rect">
            <a:avLst/>
          </a:prstGeom>
        </p:spPr>
      </p:pic>
      <p:pic>
        <p:nvPicPr>
          <p:cNvPr id="4" name="그림 3"/>
          <p:cNvPicPr>
            <a:picLocks noChangeAspect="1"/>
          </p:cNvPicPr>
          <p:nvPr/>
        </p:nvPicPr>
        <p:blipFill>
          <a:blip r:embed="rId3"/>
          <a:stretch>
            <a:fillRect/>
          </a:stretch>
        </p:blipFill>
        <p:spPr>
          <a:xfrm>
            <a:off x="4108702" y="2045921"/>
            <a:ext cx="7909119" cy="3932301"/>
          </a:xfrm>
          <a:prstGeom prst="rect">
            <a:avLst/>
          </a:prstGeom>
        </p:spPr>
      </p:pic>
    </p:spTree>
    <p:extLst>
      <p:ext uri="{BB962C8B-B14F-4D97-AF65-F5344CB8AC3E}">
        <p14:creationId xmlns:p14="http://schemas.microsoft.com/office/powerpoint/2010/main" val="18337130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a:t>A. Factorization Machine Model</a:t>
            </a:r>
            <a:endParaRPr lang="ko-KR" altLang="en-US" b="1" dirty="0"/>
          </a:p>
        </p:txBody>
      </p:sp>
      <p:sp>
        <p:nvSpPr>
          <p:cNvPr id="3" name="텍스트 개체 틀 2"/>
          <p:cNvSpPr>
            <a:spLocks noGrp="1"/>
          </p:cNvSpPr>
          <p:nvPr>
            <p:ph type="body" sz="quarter" idx="13"/>
          </p:nvPr>
        </p:nvSpPr>
        <p:spPr/>
        <p:txBody>
          <a:bodyPr/>
          <a:lstStyle/>
          <a:p>
            <a:r>
              <a:rPr lang="en-US" altLang="ko-KR"/>
              <a:t>III. Factorization Machine Model</a:t>
            </a:r>
            <a:endParaRPr lang="ko-KR" altLang="en-US" dirty="0"/>
          </a:p>
        </p:txBody>
      </p:sp>
      <p:sp>
        <p:nvSpPr>
          <p:cNvPr id="17" name="직사각형 16"/>
          <p:cNvSpPr/>
          <p:nvPr/>
        </p:nvSpPr>
        <p:spPr>
          <a:xfrm>
            <a:off x="4261555" y="2234411"/>
            <a:ext cx="3806042" cy="130049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smtClean="0">
                <a:latin typeface="나눔고딕" panose="020D0604000000000000" pitchFamily="50" charset="-127"/>
                <a:ea typeface="나눔고딕" panose="020D0604000000000000" pitchFamily="50" charset="-127"/>
              </a:rPr>
              <a:t>여기에 로고를 넣으세요</a:t>
            </a:r>
            <a:endParaRPr lang="ko-KR" altLang="en-US" dirty="0">
              <a:latin typeface="나눔고딕" panose="020D0604000000000000" pitchFamily="50" charset="-127"/>
              <a:ea typeface="나눔고딕" panose="020D0604000000000000" pitchFamily="50" charset="-127"/>
            </a:endParaRPr>
          </a:p>
        </p:txBody>
      </p:sp>
      <p:grpSp>
        <p:nvGrpSpPr>
          <p:cNvPr id="30" name="그룹 29"/>
          <p:cNvGrpSpPr/>
          <p:nvPr/>
        </p:nvGrpSpPr>
        <p:grpSpPr>
          <a:xfrm>
            <a:off x="927100" y="4873701"/>
            <a:ext cx="3087257" cy="1323439"/>
            <a:chOff x="1170948" y="4248353"/>
            <a:chExt cx="3087257" cy="1323439"/>
          </a:xfrm>
        </p:grpSpPr>
        <p:sp>
          <p:nvSpPr>
            <p:cNvPr id="28" name="TextBox 27"/>
            <p:cNvSpPr txBox="1"/>
            <p:nvPr/>
          </p:nvSpPr>
          <p:spPr>
            <a:xfrm>
              <a:off x="1170948" y="4248353"/>
              <a:ext cx="457200" cy="1323439"/>
            </a:xfrm>
            <a:prstGeom prst="rect">
              <a:avLst/>
            </a:prstGeom>
            <a:noFill/>
          </p:spPr>
          <p:txBody>
            <a:bodyPr wrap="square" rtlCol="0">
              <a:spAutoFit/>
            </a:bodyPr>
            <a:lstStyle/>
            <a:p>
              <a:r>
                <a:rPr lang="en-US" altLang="ko-KR" sz="8000" dirty="0" smtClean="0">
                  <a:solidFill>
                    <a:schemeClr val="bg1">
                      <a:lumMod val="50000"/>
                    </a:schemeClr>
                  </a:solidFill>
                  <a:latin typeface="나눔고딕" panose="020D0604000000000000" pitchFamily="50" charset="-127"/>
                  <a:ea typeface="나눔고딕" panose="020D0604000000000000" pitchFamily="50" charset="-127"/>
                </a:rPr>
                <a:t>{</a:t>
              </a:r>
              <a:endParaRPr lang="ko-KR" altLang="en-US" sz="8000" dirty="0">
                <a:solidFill>
                  <a:schemeClr val="bg1">
                    <a:lumMod val="50000"/>
                  </a:schemeClr>
                </a:solidFill>
                <a:latin typeface="나눔고딕" panose="020D0604000000000000" pitchFamily="50" charset="-127"/>
                <a:ea typeface="나눔고딕" panose="020D0604000000000000" pitchFamily="50" charset="-127"/>
              </a:endParaRPr>
            </a:p>
          </p:txBody>
        </p:sp>
        <p:sp>
          <p:nvSpPr>
            <p:cNvPr id="29" name="TextBox 28"/>
            <p:cNvSpPr txBox="1"/>
            <p:nvPr/>
          </p:nvSpPr>
          <p:spPr>
            <a:xfrm>
              <a:off x="3801005" y="4248353"/>
              <a:ext cx="457200" cy="1323439"/>
            </a:xfrm>
            <a:prstGeom prst="rect">
              <a:avLst/>
            </a:prstGeom>
            <a:noFill/>
          </p:spPr>
          <p:txBody>
            <a:bodyPr wrap="square" rtlCol="0">
              <a:spAutoFit/>
            </a:bodyPr>
            <a:lstStyle/>
            <a:p>
              <a:r>
                <a:rPr lang="en-US" altLang="ko-KR" sz="8000" dirty="0" smtClean="0">
                  <a:solidFill>
                    <a:schemeClr val="bg1">
                      <a:lumMod val="50000"/>
                    </a:schemeClr>
                  </a:solidFill>
                  <a:latin typeface="나눔고딕" panose="020D0604000000000000" pitchFamily="50" charset="-127"/>
                  <a:ea typeface="나눔고딕" panose="020D0604000000000000" pitchFamily="50" charset="-127"/>
                </a:rPr>
                <a:t>}</a:t>
              </a:r>
              <a:endParaRPr lang="ko-KR" altLang="en-US" sz="8000" dirty="0">
                <a:solidFill>
                  <a:schemeClr val="bg1">
                    <a:lumMod val="50000"/>
                  </a:schemeClr>
                </a:solidFill>
                <a:latin typeface="나눔고딕" panose="020D0604000000000000" pitchFamily="50" charset="-127"/>
                <a:ea typeface="나눔고딕" panose="020D0604000000000000" pitchFamily="50" charset="-127"/>
              </a:endParaRPr>
            </a:p>
          </p:txBody>
        </p:sp>
      </p:grpSp>
      <p:sp>
        <p:nvSpPr>
          <p:cNvPr id="23" name="제목 1"/>
          <p:cNvSpPr txBox="1">
            <a:spLocks/>
          </p:cNvSpPr>
          <p:nvPr/>
        </p:nvSpPr>
        <p:spPr>
          <a:xfrm>
            <a:off x="1225842" y="5366438"/>
            <a:ext cx="2924639" cy="642072"/>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ko-KR" altLang="en-US" sz="1200" smtClean="0">
                <a:latin typeface="나눔고딕" panose="020D0604000000000000" pitchFamily="50" charset="-127"/>
                <a:ea typeface="나눔고딕" panose="020D0604000000000000" pitchFamily="50" charset="-127"/>
              </a:rPr>
              <a:t>개별 </a:t>
            </a:r>
            <a:r>
              <a:rPr lang="ko-KR" altLang="en-US" sz="1200">
                <a:latin typeface="나눔고딕" panose="020D0604000000000000" pitchFamily="50" charset="-127"/>
                <a:ea typeface="나눔고딕" panose="020D0604000000000000" pitchFamily="50" charset="-127"/>
              </a:rPr>
              <a:t>변수 또는 변수 간 </a:t>
            </a:r>
            <a:r>
              <a:rPr lang="en-US" altLang="ko-KR" sz="1200">
                <a:latin typeface="나눔고딕" panose="020D0604000000000000" pitchFamily="50" charset="-127"/>
                <a:ea typeface="나눔고딕" panose="020D0604000000000000" pitchFamily="50" charset="-127"/>
              </a:rPr>
              <a:t>interaction</a:t>
            </a:r>
            <a:r>
              <a:rPr lang="ko-KR" altLang="en-US" sz="1200">
                <a:latin typeface="나눔고딕" panose="020D0604000000000000" pitchFamily="50" charset="-127"/>
                <a:ea typeface="나눔고딕" panose="020D0604000000000000" pitchFamily="50" charset="-127"/>
              </a:rPr>
              <a:t>모두 모델링함</a:t>
            </a:r>
            <a:r>
              <a:rPr lang="en-US" altLang="ko-KR" sz="1200">
                <a:latin typeface="나눔고딕" panose="020D0604000000000000" pitchFamily="50" charset="-127"/>
                <a:ea typeface="나눔고딕" panose="020D0604000000000000" pitchFamily="50" charset="-127"/>
              </a:rPr>
              <a:t>. </a:t>
            </a:r>
          </a:p>
          <a:p>
            <a:pPr algn="ctr"/>
            <a:endParaRPr lang="en-US" altLang="ko-KR" sz="1200" dirty="0">
              <a:latin typeface="나눔고딕" panose="020D0604000000000000" pitchFamily="50" charset="-127"/>
              <a:ea typeface="나눔고딕" panose="020D0604000000000000" pitchFamily="50" charset="-127"/>
            </a:endParaRPr>
          </a:p>
        </p:txBody>
      </p:sp>
      <p:grpSp>
        <p:nvGrpSpPr>
          <p:cNvPr id="43" name="그룹 42"/>
          <p:cNvGrpSpPr/>
          <p:nvPr/>
        </p:nvGrpSpPr>
        <p:grpSpPr>
          <a:xfrm>
            <a:off x="4589198" y="4873701"/>
            <a:ext cx="3087257" cy="1323439"/>
            <a:chOff x="1170948" y="4248353"/>
            <a:chExt cx="3087257" cy="1323439"/>
          </a:xfrm>
        </p:grpSpPr>
        <p:sp>
          <p:nvSpPr>
            <p:cNvPr id="46" name="TextBox 45"/>
            <p:cNvSpPr txBox="1"/>
            <p:nvPr/>
          </p:nvSpPr>
          <p:spPr>
            <a:xfrm>
              <a:off x="1170948" y="4248353"/>
              <a:ext cx="457200" cy="1323439"/>
            </a:xfrm>
            <a:prstGeom prst="rect">
              <a:avLst/>
            </a:prstGeom>
            <a:noFill/>
          </p:spPr>
          <p:txBody>
            <a:bodyPr wrap="square" rtlCol="0">
              <a:spAutoFit/>
            </a:bodyPr>
            <a:lstStyle/>
            <a:p>
              <a:r>
                <a:rPr lang="en-US" altLang="ko-KR" sz="8000" dirty="0" smtClean="0">
                  <a:solidFill>
                    <a:schemeClr val="bg1">
                      <a:lumMod val="50000"/>
                    </a:schemeClr>
                  </a:solidFill>
                  <a:latin typeface="나눔고딕" panose="020D0604000000000000" pitchFamily="50" charset="-127"/>
                  <a:ea typeface="나눔고딕" panose="020D0604000000000000" pitchFamily="50" charset="-127"/>
                </a:rPr>
                <a:t>{</a:t>
              </a:r>
              <a:endParaRPr lang="ko-KR" altLang="en-US" sz="8000" dirty="0">
                <a:solidFill>
                  <a:schemeClr val="bg1">
                    <a:lumMod val="50000"/>
                  </a:schemeClr>
                </a:solidFill>
                <a:latin typeface="나눔고딕" panose="020D0604000000000000" pitchFamily="50" charset="-127"/>
                <a:ea typeface="나눔고딕" panose="020D0604000000000000" pitchFamily="50" charset="-127"/>
              </a:endParaRPr>
            </a:p>
          </p:txBody>
        </p:sp>
        <p:sp>
          <p:nvSpPr>
            <p:cNvPr id="47" name="TextBox 46"/>
            <p:cNvSpPr txBox="1"/>
            <p:nvPr/>
          </p:nvSpPr>
          <p:spPr>
            <a:xfrm>
              <a:off x="3801005" y="4248353"/>
              <a:ext cx="457200" cy="1323439"/>
            </a:xfrm>
            <a:prstGeom prst="rect">
              <a:avLst/>
            </a:prstGeom>
            <a:noFill/>
          </p:spPr>
          <p:txBody>
            <a:bodyPr wrap="square" rtlCol="0">
              <a:spAutoFit/>
            </a:bodyPr>
            <a:lstStyle/>
            <a:p>
              <a:r>
                <a:rPr lang="en-US" altLang="ko-KR" sz="8000" dirty="0" smtClean="0">
                  <a:solidFill>
                    <a:schemeClr val="bg1">
                      <a:lumMod val="50000"/>
                    </a:schemeClr>
                  </a:solidFill>
                  <a:latin typeface="나눔고딕" panose="020D0604000000000000" pitchFamily="50" charset="-127"/>
                  <a:ea typeface="나눔고딕" panose="020D0604000000000000" pitchFamily="50" charset="-127"/>
                </a:rPr>
                <a:t>}</a:t>
              </a:r>
              <a:endParaRPr lang="ko-KR" altLang="en-US" sz="8000" dirty="0">
                <a:solidFill>
                  <a:schemeClr val="bg1">
                    <a:lumMod val="50000"/>
                  </a:schemeClr>
                </a:solidFill>
                <a:latin typeface="나눔고딕" panose="020D0604000000000000" pitchFamily="50" charset="-127"/>
                <a:ea typeface="나눔고딕" panose="020D0604000000000000" pitchFamily="50" charset="-127"/>
              </a:endParaRPr>
            </a:p>
          </p:txBody>
        </p:sp>
      </p:grpSp>
      <p:sp>
        <p:nvSpPr>
          <p:cNvPr id="45" name="제목 1"/>
          <p:cNvSpPr txBox="1">
            <a:spLocks/>
          </p:cNvSpPr>
          <p:nvPr/>
        </p:nvSpPr>
        <p:spPr>
          <a:xfrm>
            <a:off x="5078918" y="5196096"/>
            <a:ext cx="2551817" cy="982756"/>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ko-KR" sz="1200" smtClean="0">
                <a:latin typeface="나눔고딕" panose="020D0604000000000000" pitchFamily="50" charset="-127"/>
                <a:ea typeface="나눔고딕" panose="020D0604000000000000" pitchFamily="50" charset="-127"/>
              </a:rPr>
              <a:t>Vi</a:t>
            </a:r>
            <a:r>
              <a:rPr lang="ko-KR" altLang="en-US" sz="1200" smtClean="0">
                <a:latin typeface="나눔고딕" panose="020D0604000000000000" pitchFamily="50" charset="-127"/>
                <a:ea typeface="나눔고딕" panose="020D0604000000000000" pitchFamily="50" charset="-127"/>
              </a:rPr>
              <a:t>와 </a:t>
            </a:r>
            <a:r>
              <a:rPr lang="en-US" altLang="ko-KR" sz="1200" smtClean="0">
                <a:latin typeface="나눔고딕" panose="020D0604000000000000" pitchFamily="50" charset="-127"/>
                <a:ea typeface="나눔고딕" panose="020D0604000000000000" pitchFamily="50" charset="-127"/>
              </a:rPr>
              <a:t>Vj</a:t>
            </a:r>
            <a:r>
              <a:rPr lang="ko-KR" altLang="en-US" sz="1200" smtClean="0">
                <a:latin typeface="나눔고딕" panose="020D0604000000000000" pitchFamily="50" charset="-127"/>
                <a:ea typeface="나눔고딕" panose="020D0604000000000000" pitchFamily="50" charset="-127"/>
              </a:rPr>
              <a:t>는 결국 </a:t>
            </a:r>
            <a:r>
              <a:rPr lang="en-US" altLang="ko-KR" sz="1200" smtClean="0">
                <a:latin typeface="나눔고딕" panose="020D0604000000000000" pitchFamily="50" charset="-127"/>
                <a:ea typeface="나눔고딕" panose="020D0604000000000000" pitchFamily="50" charset="-127"/>
              </a:rPr>
              <a:t>Xi</a:t>
            </a:r>
            <a:r>
              <a:rPr lang="ko-KR" altLang="en-US" sz="1200" smtClean="0">
                <a:latin typeface="나눔고딕" panose="020D0604000000000000" pitchFamily="50" charset="-127"/>
                <a:ea typeface="나눔고딕" panose="020D0604000000000000" pitchFamily="50" charset="-127"/>
              </a:rPr>
              <a:t>와 </a:t>
            </a:r>
            <a:r>
              <a:rPr lang="en-US" altLang="ko-KR" sz="1200" smtClean="0">
                <a:latin typeface="나눔고딕" panose="020D0604000000000000" pitchFamily="50" charset="-127"/>
                <a:ea typeface="나눔고딕" panose="020D0604000000000000" pitchFamily="50" charset="-127"/>
              </a:rPr>
              <a:t>Xj</a:t>
            </a:r>
            <a:r>
              <a:rPr lang="ko-KR" altLang="en-US" sz="1200" smtClean="0">
                <a:latin typeface="나눔고딕" panose="020D0604000000000000" pitchFamily="50" charset="-127"/>
                <a:ea typeface="나눔고딕" panose="020D0604000000000000" pitchFamily="50" charset="-127"/>
              </a:rPr>
              <a:t>간</a:t>
            </a:r>
            <a:endParaRPr lang="en-US" altLang="ko-KR" sz="1200" smtClean="0">
              <a:latin typeface="나눔고딕" panose="020D0604000000000000" pitchFamily="50" charset="-127"/>
              <a:ea typeface="나눔고딕" panose="020D0604000000000000" pitchFamily="50" charset="-127"/>
            </a:endParaRPr>
          </a:p>
          <a:p>
            <a:pPr algn="ctr"/>
            <a:r>
              <a:rPr lang="en-US" altLang="ko-KR" sz="1200" smtClean="0">
                <a:latin typeface="나눔고딕" panose="020D0604000000000000" pitchFamily="50" charset="-127"/>
                <a:ea typeface="나눔고딕" panose="020D0604000000000000" pitchFamily="50" charset="-127"/>
              </a:rPr>
              <a:t>Interaction</a:t>
            </a:r>
            <a:r>
              <a:rPr lang="ko-KR" altLang="en-US" sz="1200" smtClean="0">
                <a:latin typeface="나눔고딕" panose="020D0604000000000000" pitchFamily="50" charset="-127"/>
                <a:ea typeface="나눔고딕" panose="020D0604000000000000" pitchFamily="50" charset="-127"/>
              </a:rPr>
              <a:t>을 구할때 </a:t>
            </a:r>
            <a:endParaRPr lang="en-US" altLang="ko-KR" sz="1200" smtClean="0">
              <a:latin typeface="나눔고딕" panose="020D0604000000000000" pitchFamily="50" charset="-127"/>
              <a:ea typeface="나눔고딕" panose="020D0604000000000000" pitchFamily="50" charset="-127"/>
            </a:endParaRPr>
          </a:p>
          <a:p>
            <a:pPr algn="ctr"/>
            <a:r>
              <a:rPr lang="en-US" altLang="ko-KR" sz="1200" smtClean="0">
                <a:latin typeface="나눔고딕" panose="020D0604000000000000" pitchFamily="50" charset="-127"/>
                <a:ea typeface="나눔고딕" panose="020D0604000000000000" pitchFamily="50" charset="-127"/>
              </a:rPr>
              <a:t>Latent Vector</a:t>
            </a:r>
            <a:r>
              <a:rPr lang="ko-KR" altLang="en-US" sz="1200" smtClean="0">
                <a:latin typeface="나눔고딕" panose="020D0604000000000000" pitchFamily="50" charset="-127"/>
                <a:ea typeface="나눔고딕" panose="020D0604000000000000" pitchFamily="50" charset="-127"/>
              </a:rPr>
              <a:t>를 조합하는 것</a:t>
            </a:r>
            <a:endParaRPr lang="en-US" altLang="ko-KR" sz="1200" smtClean="0">
              <a:latin typeface="나눔고딕" panose="020D0604000000000000" pitchFamily="50" charset="-127"/>
              <a:ea typeface="나눔고딕" panose="020D0604000000000000" pitchFamily="50" charset="-127"/>
            </a:endParaRPr>
          </a:p>
          <a:p>
            <a:pPr algn="ctr"/>
            <a:r>
              <a:rPr lang="en-US" altLang="ko-KR" sz="1200" smtClean="0">
                <a:latin typeface="나눔고딕" panose="020D0604000000000000" pitchFamily="50" charset="-127"/>
                <a:ea typeface="나눔고딕" panose="020D0604000000000000" pitchFamily="50" charset="-127"/>
              </a:rPr>
              <a:t>-&gt; Pairwise Feature Interaction</a:t>
            </a:r>
            <a:r>
              <a:rPr lang="ko-KR" altLang="en-US" sz="1200" smtClean="0">
                <a:latin typeface="나눔고딕" panose="020D0604000000000000" pitchFamily="50" charset="-127"/>
                <a:ea typeface="나눔고딕" panose="020D0604000000000000" pitchFamily="50" charset="-127"/>
              </a:rPr>
              <a:t>을 고려할 수 있게 됨</a:t>
            </a:r>
            <a:endParaRPr lang="en-US" altLang="ko-KR" sz="1200" smtClean="0">
              <a:latin typeface="나눔고딕" panose="020D0604000000000000" pitchFamily="50" charset="-127"/>
              <a:ea typeface="나눔고딕" panose="020D0604000000000000" pitchFamily="50" charset="-127"/>
            </a:endParaRPr>
          </a:p>
        </p:txBody>
      </p:sp>
      <p:grpSp>
        <p:nvGrpSpPr>
          <p:cNvPr id="49" name="그룹 48"/>
          <p:cNvGrpSpPr/>
          <p:nvPr/>
        </p:nvGrpSpPr>
        <p:grpSpPr>
          <a:xfrm>
            <a:off x="8251295" y="4873701"/>
            <a:ext cx="3087257" cy="1323439"/>
            <a:chOff x="1170948" y="4248353"/>
            <a:chExt cx="3087257" cy="1323439"/>
          </a:xfrm>
        </p:grpSpPr>
        <p:sp>
          <p:nvSpPr>
            <p:cNvPr id="52" name="TextBox 51"/>
            <p:cNvSpPr txBox="1"/>
            <p:nvPr/>
          </p:nvSpPr>
          <p:spPr>
            <a:xfrm>
              <a:off x="1170948" y="4248353"/>
              <a:ext cx="457200" cy="1323439"/>
            </a:xfrm>
            <a:prstGeom prst="rect">
              <a:avLst/>
            </a:prstGeom>
            <a:noFill/>
          </p:spPr>
          <p:txBody>
            <a:bodyPr wrap="square" rtlCol="0">
              <a:spAutoFit/>
            </a:bodyPr>
            <a:lstStyle/>
            <a:p>
              <a:r>
                <a:rPr lang="en-US" altLang="ko-KR" sz="8000" dirty="0" smtClean="0">
                  <a:solidFill>
                    <a:schemeClr val="bg1">
                      <a:lumMod val="50000"/>
                    </a:schemeClr>
                  </a:solidFill>
                  <a:latin typeface="나눔고딕" panose="020D0604000000000000" pitchFamily="50" charset="-127"/>
                  <a:ea typeface="나눔고딕" panose="020D0604000000000000" pitchFamily="50" charset="-127"/>
                </a:rPr>
                <a:t>{</a:t>
              </a:r>
              <a:endParaRPr lang="ko-KR" altLang="en-US" sz="8000" dirty="0">
                <a:solidFill>
                  <a:schemeClr val="bg1">
                    <a:lumMod val="50000"/>
                  </a:schemeClr>
                </a:solidFill>
                <a:latin typeface="나눔고딕" panose="020D0604000000000000" pitchFamily="50" charset="-127"/>
                <a:ea typeface="나눔고딕" panose="020D0604000000000000" pitchFamily="50" charset="-127"/>
              </a:endParaRPr>
            </a:p>
          </p:txBody>
        </p:sp>
        <p:sp>
          <p:nvSpPr>
            <p:cNvPr id="53" name="TextBox 52"/>
            <p:cNvSpPr txBox="1"/>
            <p:nvPr/>
          </p:nvSpPr>
          <p:spPr>
            <a:xfrm>
              <a:off x="3801005" y="4248353"/>
              <a:ext cx="457200" cy="1323439"/>
            </a:xfrm>
            <a:prstGeom prst="rect">
              <a:avLst/>
            </a:prstGeom>
            <a:noFill/>
          </p:spPr>
          <p:txBody>
            <a:bodyPr wrap="square" rtlCol="0">
              <a:spAutoFit/>
            </a:bodyPr>
            <a:lstStyle/>
            <a:p>
              <a:r>
                <a:rPr lang="en-US" altLang="ko-KR" sz="8000" dirty="0" smtClean="0">
                  <a:solidFill>
                    <a:schemeClr val="bg1">
                      <a:lumMod val="50000"/>
                    </a:schemeClr>
                  </a:solidFill>
                  <a:latin typeface="나눔고딕" panose="020D0604000000000000" pitchFamily="50" charset="-127"/>
                  <a:ea typeface="나눔고딕" panose="020D0604000000000000" pitchFamily="50" charset="-127"/>
                </a:rPr>
                <a:t>}</a:t>
              </a:r>
              <a:endParaRPr lang="ko-KR" altLang="en-US" sz="8000" dirty="0">
                <a:solidFill>
                  <a:schemeClr val="bg1">
                    <a:lumMod val="50000"/>
                  </a:schemeClr>
                </a:solidFill>
                <a:latin typeface="나눔고딕" panose="020D0604000000000000" pitchFamily="50" charset="-127"/>
                <a:ea typeface="나눔고딕" panose="020D0604000000000000" pitchFamily="50" charset="-127"/>
              </a:endParaRPr>
            </a:p>
          </p:txBody>
        </p:sp>
      </p:grpSp>
      <p:sp>
        <p:nvSpPr>
          <p:cNvPr id="51" name="제목 1"/>
          <p:cNvSpPr txBox="1">
            <a:spLocks/>
          </p:cNvSpPr>
          <p:nvPr/>
        </p:nvSpPr>
        <p:spPr>
          <a:xfrm>
            <a:off x="8796890" y="5366438"/>
            <a:ext cx="2388754" cy="642072"/>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ko-KR" sz="1200" smtClean="0">
                <a:latin typeface="나눔고딕" panose="020D0604000000000000" pitchFamily="50" charset="-127"/>
                <a:ea typeface="나눔고딕" panose="020D0604000000000000" pitchFamily="50" charset="-127"/>
              </a:rPr>
              <a:t>Pairwise feature </a:t>
            </a:r>
            <a:r>
              <a:rPr lang="en-US" altLang="ko-KR" sz="1200" smtClean="0">
                <a:latin typeface="나눔고딕" panose="020D0604000000000000" pitchFamily="50" charset="-127"/>
                <a:ea typeface="나눔고딕" panose="020D0604000000000000" pitchFamily="50" charset="-127"/>
              </a:rPr>
              <a:t>interaction</a:t>
            </a:r>
            <a:r>
              <a:rPr lang="ko-KR" altLang="en-US" sz="1200" smtClean="0">
                <a:latin typeface="나눔고딕" panose="020D0604000000000000" pitchFamily="50" charset="-127"/>
                <a:ea typeface="나눔고딕" panose="020D0604000000000000" pitchFamily="50" charset="-127"/>
              </a:rPr>
              <a:t>을 </a:t>
            </a:r>
            <a:r>
              <a:rPr lang="ko-KR" altLang="en-US" sz="1200" smtClean="0">
                <a:latin typeface="나눔고딕" panose="020D0604000000000000" pitchFamily="50" charset="-127"/>
                <a:ea typeface="나눔고딕" panose="020D0604000000000000" pitchFamily="50" charset="-127"/>
              </a:rPr>
              <a:t>고려하기 때문에 </a:t>
            </a:r>
            <a:r>
              <a:rPr lang="en-US" altLang="ko-KR" sz="1200" smtClean="0">
                <a:latin typeface="나눔고딕" panose="020D0604000000000000" pitchFamily="50" charset="-127"/>
                <a:ea typeface="나눔고딕" panose="020D0604000000000000" pitchFamily="50" charset="-127"/>
              </a:rPr>
              <a:t>sparse</a:t>
            </a:r>
            <a:r>
              <a:rPr lang="ko-KR" altLang="en-US" sz="1200" smtClean="0">
                <a:latin typeface="나눔고딕" panose="020D0604000000000000" pitchFamily="50" charset="-127"/>
                <a:ea typeface="나눔고딕" panose="020D0604000000000000" pitchFamily="50" charset="-127"/>
              </a:rPr>
              <a:t>한 상황에 적합</a:t>
            </a:r>
            <a:endParaRPr lang="en-US" altLang="ko-KR" sz="1200" dirty="0">
              <a:latin typeface="나눔고딕" panose="020D0604000000000000" pitchFamily="50" charset="-127"/>
              <a:ea typeface="나눔고딕" panose="020D0604000000000000" pitchFamily="50" charset="-127"/>
            </a:endParaRPr>
          </a:p>
        </p:txBody>
      </p:sp>
      <p:pic>
        <p:nvPicPr>
          <p:cNvPr id="58" name="그림 57"/>
          <p:cNvPicPr>
            <a:picLocks noChangeAspect="1"/>
          </p:cNvPicPr>
          <p:nvPr/>
        </p:nvPicPr>
        <p:blipFill rotWithShape="1">
          <a:blip r:embed="rId3" cstate="print">
            <a:extLst>
              <a:ext uri="{28A0092B-C50C-407E-A947-70E740481C1C}">
                <a14:useLocalDpi xmlns:a14="http://schemas.microsoft.com/office/drawing/2010/main" val="0"/>
              </a:ext>
            </a:extLst>
          </a:blip>
          <a:srcRect r="9320"/>
          <a:stretch/>
        </p:blipFill>
        <p:spPr>
          <a:xfrm>
            <a:off x="1885188" y="2032836"/>
            <a:ext cx="8421624" cy="2595576"/>
          </a:xfrm>
          <a:prstGeom prst="rect">
            <a:avLst/>
          </a:prstGeom>
          <a:ln>
            <a:solidFill>
              <a:srgbClr val="C00000"/>
            </a:solidFill>
          </a:ln>
        </p:spPr>
      </p:pic>
      <p:grpSp>
        <p:nvGrpSpPr>
          <p:cNvPr id="6" name="그룹 5"/>
          <p:cNvGrpSpPr/>
          <p:nvPr/>
        </p:nvGrpSpPr>
        <p:grpSpPr>
          <a:xfrm>
            <a:off x="2022340" y="2061459"/>
            <a:ext cx="7286485" cy="2409825"/>
            <a:chOff x="2022340" y="1960875"/>
            <a:chExt cx="7286485" cy="2409825"/>
          </a:xfrm>
        </p:grpSpPr>
        <p:pic>
          <p:nvPicPr>
            <p:cNvPr id="4" name="그림 3"/>
            <p:cNvPicPr>
              <a:picLocks noChangeAspect="1"/>
            </p:cNvPicPr>
            <p:nvPr/>
          </p:nvPicPr>
          <p:blipFill>
            <a:blip r:embed="rId4"/>
            <a:stretch>
              <a:fillRect/>
            </a:stretch>
          </p:blipFill>
          <p:spPr>
            <a:xfrm>
              <a:off x="2022340" y="1960875"/>
              <a:ext cx="4695825" cy="2409825"/>
            </a:xfrm>
            <a:prstGeom prst="rect">
              <a:avLst/>
            </a:prstGeom>
          </p:spPr>
        </p:pic>
        <p:pic>
          <p:nvPicPr>
            <p:cNvPr id="5" name="그림 4"/>
            <p:cNvPicPr>
              <a:picLocks noChangeAspect="1"/>
            </p:cNvPicPr>
            <p:nvPr/>
          </p:nvPicPr>
          <p:blipFill rotWithShape="1">
            <a:blip r:embed="rId5"/>
            <a:srcRect r="29995" b="51267"/>
            <a:stretch/>
          </p:blipFill>
          <p:spPr>
            <a:xfrm>
              <a:off x="6701634" y="2015850"/>
              <a:ext cx="2607191" cy="1536447"/>
            </a:xfrm>
            <a:prstGeom prst="rect">
              <a:avLst/>
            </a:prstGeom>
          </p:spPr>
        </p:pic>
      </p:grpSp>
      <p:pic>
        <p:nvPicPr>
          <p:cNvPr id="24" name="그림 23"/>
          <p:cNvPicPr>
            <a:picLocks noChangeAspect="1"/>
          </p:cNvPicPr>
          <p:nvPr/>
        </p:nvPicPr>
        <p:blipFill rotWithShape="1">
          <a:blip r:embed="rId5"/>
          <a:srcRect l="18038" t="49803" r="1676" b="1471"/>
          <a:stretch/>
        </p:blipFill>
        <p:spPr>
          <a:xfrm>
            <a:off x="8005229" y="3402666"/>
            <a:ext cx="2130552" cy="1094596"/>
          </a:xfrm>
          <a:prstGeom prst="rect">
            <a:avLst/>
          </a:prstGeom>
        </p:spPr>
      </p:pic>
      <p:sp>
        <p:nvSpPr>
          <p:cNvPr id="26" name="텍스트 개체 틀 2"/>
          <p:cNvSpPr txBox="1">
            <a:spLocks/>
          </p:cNvSpPr>
          <p:nvPr/>
        </p:nvSpPr>
        <p:spPr>
          <a:xfrm>
            <a:off x="1471823" y="1758746"/>
            <a:ext cx="2789731" cy="324308"/>
          </a:xfrm>
          <a:prstGeom prst="rect">
            <a:avLst/>
          </a:prstGeom>
        </p:spPr>
        <p:txBody>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400" smtClean="0"/>
              <a:t>2-way FM (degree d=2) </a:t>
            </a:r>
            <a:r>
              <a:rPr lang="ko-KR" altLang="en-US" sz="1400" smtClean="0"/>
              <a:t>방정식</a:t>
            </a:r>
            <a:r>
              <a:rPr lang="en-US" altLang="ko-KR" sz="1400" smtClean="0"/>
              <a:t> </a:t>
            </a:r>
            <a:endParaRPr lang="en-US" altLang="ko-KR" sz="1400" dirty="0"/>
          </a:p>
        </p:txBody>
      </p:sp>
      <p:pic>
        <p:nvPicPr>
          <p:cNvPr id="8" name="그림 7"/>
          <p:cNvPicPr>
            <a:picLocks noChangeAspect="1"/>
          </p:cNvPicPr>
          <p:nvPr/>
        </p:nvPicPr>
        <p:blipFill>
          <a:blip r:embed="rId6"/>
          <a:stretch>
            <a:fillRect/>
          </a:stretch>
        </p:blipFill>
        <p:spPr>
          <a:xfrm>
            <a:off x="4811613" y="4779769"/>
            <a:ext cx="809625" cy="371475"/>
          </a:xfrm>
          <a:prstGeom prst="rect">
            <a:avLst/>
          </a:prstGeom>
        </p:spPr>
      </p:pic>
      <p:sp>
        <p:nvSpPr>
          <p:cNvPr id="31" name="제목 1"/>
          <p:cNvSpPr txBox="1">
            <a:spLocks/>
          </p:cNvSpPr>
          <p:nvPr/>
        </p:nvSpPr>
        <p:spPr>
          <a:xfrm>
            <a:off x="838200" y="1069489"/>
            <a:ext cx="10515600" cy="6377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ko-KR" sz="1100" smtClean="0">
                <a:latin typeface="나눔고딕" panose="020D0604000000000000" pitchFamily="50" charset="-127"/>
                <a:ea typeface="나눔고딕" panose="020D0604000000000000" pitchFamily="50" charset="-127"/>
              </a:rPr>
              <a:t>1) ~ 2) equation</a:t>
            </a:r>
            <a:endParaRPr lang="en-US" altLang="ko-KR" sz="110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10834103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그림 6"/>
          <p:cNvPicPr>
            <a:picLocks noChangeAspect="1"/>
          </p:cNvPicPr>
          <p:nvPr/>
        </p:nvPicPr>
        <p:blipFill rotWithShape="1">
          <a:blip r:embed="rId3"/>
          <a:srcRect r="18601"/>
          <a:stretch/>
        </p:blipFill>
        <p:spPr>
          <a:xfrm rot="5400000">
            <a:off x="5605878" y="595175"/>
            <a:ext cx="6300130" cy="5804900"/>
          </a:xfrm>
          <a:prstGeom prst="rect">
            <a:avLst/>
          </a:prstGeom>
        </p:spPr>
      </p:pic>
      <p:pic>
        <p:nvPicPr>
          <p:cNvPr id="11" name="그림 10"/>
          <p:cNvPicPr>
            <a:picLocks noChangeAspect="1"/>
          </p:cNvPicPr>
          <p:nvPr/>
        </p:nvPicPr>
        <p:blipFill>
          <a:blip r:embed="rId4"/>
          <a:stretch>
            <a:fillRect/>
          </a:stretch>
        </p:blipFill>
        <p:spPr>
          <a:xfrm>
            <a:off x="395287" y="1774648"/>
            <a:ext cx="5246952" cy="4104323"/>
          </a:xfrm>
          <a:prstGeom prst="rect">
            <a:avLst/>
          </a:prstGeom>
        </p:spPr>
      </p:pic>
      <p:sp>
        <p:nvSpPr>
          <p:cNvPr id="32" name="제목 1"/>
          <p:cNvSpPr>
            <a:spLocks noGrp="1"/>
          </p:cNvSpPr>
          <p:nvPr>
            <p:ph type="title"/>
          </p:nvPr>
        </p:nvSpPr>
        <p:spPr>
          <a:xfrm>
            <a:off x="-202883" y="848740"/>
            <a:ext cx="6056376" cy="539771"/>
          </a:xfrm>
        </p:spPr>
        <p:txBody>
          <a:bodyPr>
            <a:normAutofit/>
          </a:bodyPr>
          <a:lstStyle/>
          <a:p>
            <a:r>
              <a:rPr lang="en-US" altLang="ko-KR" sz="2400" b="1"/>
              <a:t>A. Factorization Machine Model</a:t>
            </a:r>
            <a:endParaRPr lang="ko-KR" altLang="en-US" sz="2400" b="1" dirty="0"/>
          </a:p>
        </p:txBody>
      </p:sp>
      <p:sp>
        <p:nvSpPr>
          <p:cNvPr id="33" name="제목 1"/>
          <p:cNvSpPr txBox="1">
            <a:spLocks/>
          </p:cNvSpPr>
          <p:nvPr/>
        </p:nvSpPr>
        <p:spPr>
          <a:xfrm>
            <a:off x="3018763" y="1136861"/>
            <a:ext cx="3297936" cy="6377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ko-KR" sz="1100" smtClean="0">
                <a:latin typeface="나눔고딕" panose="020D0604000000000000" pitchFamily="50" charset="-127"/>
                <a:ea typeface="나눔고딕" panose="020D0604000000000000" pitchFamily="50" charset="-127"/>
              </a:rPr>
              <a:t>1) ~ 2) equation</a:t>
            </a:r>
            <a:endParaRPr lang="en-US" altLang="ko-KR" sz="1100" dirty="0">
              <a:latin typeface="나눔고딕" panose="020D0604000000000000" pitchFamily="50" charset="-127"/>
              <a:ea typeface="나눔고딕" panose="020D0604000000000000" pitchFamily="50" charset="-127"/>
            </a:endParaRPr>
          </a:p>
        </p:txBody>
      </p:sp>
    </p:spTree>
    <p:extLst>
      <p:ext uri="{BB962C8B-B14F-4D97-AF65-F5344CB8AC3E}">
        <p14:creationId xmlns:p14="http://schemas.microsoft.com/office/powerpoint/2010/main" val="29664855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자유형 24"/>
          <p:cNvSpPr/>
          <p:nvPr/>
        </p:nvSpPr>
        <p:spPr>
          <a:xfrm>
            <a:off x="1291970" y="3501452"/>
            <a:ext cx="4394209" cy="2739669"/>
          </a:xfrm>
          <a:custGeom>
            <a:avLst/>
            <a:gdLst>
              <a:gd name="connsiteX0" fmla="*/ 46614 w 9327692"/>
              <a:gd name="connsiteY0" fmla="*/ 0 h 672314"/>
              <a:gd name="connsiteX1" fmla="*/ 112056 w 9327692"/>
              <a:gd name="connsiteY1" fmla="*/ 0 h 672314"/>
              <a:gd name="connsiteX2" fmla="*/ 1259298 w 9327692"/>
              <a:gd name="connsiteY2" fmla="*/ 0 h 672314"/>
              <a:gd name="connsiteX3" fmla="*/ 8068395 w 9327692"/>
              <a:gd name="connsiteY3" fmla="*/ 0 h 672314"/>
              <a:gd name="connsiteX4" fmla="*/ 9215637 w 9327692"/>
              <a:gd name="connsiteY4" fmla="*/ 0 h 672314"/>
              <a:gd name="connsiteX5" fmla="*/ 9281079 w 9327692"/>
              <a:gd name="connsiteY5" fmla="*/ 0 h 672314"/>
              <a:gd name="connsiteX6" fmla="*/ 9327692 w 9327692"/>
              <a:gd name="connsiteY6" fmla="*/ 46613 h 672314"/>
              <a:gd name="connsiteX7" fmla="*/ 9327692 w 9327692"/>
              <a:gd name="connsiteY7" fmla="*/ 112055 h 672314"/>
              <a:gd name="connsiteX8" fmla="*/ 9327692 w 9327692"/>
              <a:gd name="connsiteY8" fmla="*/ 233061 h 672314"/>
              <a:gd name="connsiteX9" fmla="*/ 9327692 w 9327692"/>
              <a:gd name="connsiteY9" fmla="*/ 439253 h 672314"/>
              <a:gd name="connsiteX10" fmla="*/ 9327692 w 9327692"/>
              <a:gd name="connsiteY10" fmla="*/ 560259 h 672314"/>
              <a:gd name="connsiteX11" fmla="*/ 9327692 w 9327692"/>
              <a:gd name="connsiteY11" fmla="*/ 625701 h 672314"/>
              <a:gd name="connsiteX12" fmla="*/ 9281079 w 9327692"/>
              <a:gd name="connsiteY12" fmla="*/ 672314 h 672314"/>
              <a:gd name="connsiteX13" fmla="*/ 9215637 w 9327692"/>
              <a:gd name="connsiteY13" fmla="*/ 672314 h 672314"/>
              <a:gd name="connsiteX14" fmla="*/ 8068395 w 9327692"/>
              <a:gd name="connsiteY14" fmla="*/ 672314 h 672314"/>
              <a:gd name="connsiteX15" fmla="*/ 1259298 w 9327692"/>
              <a:gd name="connsiteY15" fmla="*/ 672314 h 672314"/>
              <a:gd name="connsiteX16" fmla="*/ 112056 w 9327692"/>
              <a:gd name="connsiteY16" fmla="*/ 672314 h 672314"/>
              <a:gd name="connsiteX17" fmla="*/ 46613 w 9327692"/>
              <a:gd name="connsiteY17" fmla="*/ 672314 h 672314"/>
              <a:gd name="connsiteX18" fmla="*/ 0 w 9327692"/>
              <a:gd name="connsiteY18" fmla="*/ 625701 h 672314"/>
              <a:gd name="connsiteX19" fmla="*/ 0 w 9327692"/>
              <a:gd name="connsiteY19" fmla="*/ 439253 h 672314"/>
              <a:gd name="connsiteX20" fmla="*/ 1 w 9327692"/>
              <a:gd name="connsiteY20" fmla="*/ 439253 h 672314"/>
              <a:gd name="connsiteX21" fmla="*/ 1 w 9327692"/>
              <a:gd name="connsiteY21" fmla="*/ 233061 h 672314"/>
              <a:gd name="connsiteX22" fmla="*/ 1 w 9327692"/>
              <a:gd name="connsiteY22" fmla="*/ 112055 h 672314"/>
              <a:gd name="connsiteX23" fmla="*/ 1 w 9327692"/>
              <a:gd name="connsiteY23" fmla="*/ 46613 h 672314"/>
              <a:gd name="connsiteX24" fmla="*/ 46614 w 9327692"/>
              <a:gd name="connsiteY24" fmla="*/ 0 h 672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327692" h="672314">
                <a:moveTo>
                  <a:pt x="46614" y="0"/>
                </a:moveTo>
                <a:lnTo>
                  <a:pt x="112056" y="0"/>
                </a:lnTo>
                <a:lnTo>
                  <a:pt x="1259298" y="0"/>
                </a:lnTo>
                <a:lnTo>
                  <a:pt x="8068395" y="0"/>
                </a:lnTo>
                <a:lnTo>
                  <a:pt x="9215637" y="0"/>
                </a:lnTo>
                <a:lnTo>
                  <a:pt x="9281079" y="0"/>
                </a:lnTo>
                <a:cubicBezTo>
                  <a:pt x="9306823" y="0"/>
                  <a:pt x="9327692" y="20869"/>
                  <a:pt x="9327692" y="46613"/>
                </a:cubicBezTo>
                <a:lnTo>
                  <a:pt x="9327692" y="112055"/>
                </a:lnTo>
                <a:lnTo>
                  <a:pt x="9327692" y="233061"/>
                </a:lnTo>
                <a:lnTo>
                  <a:pt x="9327692" y="439253"/>
                </a:lnTo>
                <a:lnTo>
                  <a:pt x="9327692" y="560259"/>
                </a:lnTo>
                <a:lnTo>
                  <a:pt x="9327692" y="625701"/>
                </a:lnTo>
                <a:cubicBezTo>
                  <a:pt x="9327692" y="651445"/>
                  <a:pt x="9306823" y="672314"/>
                  <a:pt x="9281079" y="672314"/>
                </a:cubicBezTo>
                <a:lnTo>
                  <a:pt x="9215637" y="672314"/>
                </a:lnTo>
                <a:lnTo>
                  <a:pt x="8068395" y="672314"/>
                </a:lnTo>
                <a:lnTo>
                  <a:pt x="1259298" y="672314"/>
                </a:lnTo>
                <a:lnTo>
                  <a:pt x="112056" y="672314"/>
                </a:lnTo>
                <a:lnTo>
                  <a:pt x="46613" y="672314"/>
                </a:lnTo>
                <a:cubicBezTo>
                  <a:pt x="20870" y="672314"/>
                  <a:pt x="0" y="651445"/>
                  <a:pt x="0" y="625701"/>
                </a:cubicBezTo>
                <a:lnTo>
                  <a:pt x="0" y="439253"/>
                </a:lnTo>
                <a:lnTo>
                  <a:pt x="1" y="439253"/>
                </a:lnTo>
                <a:lnTo>
                  <a:pt x="1" y="233061"/>
                </a:lnTo>
                <a:lnTo>
                  <a:pt x="1" y="112055"/>
                </a:lnTo>
                <a:lnTo>
                  <a:pt x="1" y="46613"/>
                </a:lnTo>
                <a:cubicBezTo>
                  <a:pt x="1" y="20869"/>
                  <a:pt x="20870" y="0"/>
                  <a:pt x="46614" y="0"/>
                </a:cubicBezTo>
                <a:close/>
              </a:path>
            </a:pathLst>
          </a:cu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자유형 15"/>
          <p:cNvSpPr/>
          <p:nvPr/>
        </p:nvSpPr>
        <p:spPr>
          <a:xfrm>
            <a:off x="1458072" y="1900291"/>
            <a:ext cx="9327692" cy="1163780"/>
          </a:xfrm>
          <a:custGeom>
            <a:avLst/>
            <a:gdLst>
              <a:gd name="connsiteX0" fmla="*/ 46614 w 9327692"/>
              <a:gd name="connsiteY0" fmla="*/ 0 h 672314"/>
              <a:gd name="connsiteX1" fmla="*/ 112056 w 9327692"/>
              <a:gd name="connsiteY1" fmla="*/ 0 h 672314"/>
              <a:gd name="connsiteX2" fmla="*/ 1259298 w 9327692"/>
              <a:gd name="connsiteY2" fmla="*/ 0 h 672314"/>
              <a:gd name="connsiteX3" fmla="*/ 8068395 w 9327692"/>
              <a:gd name="connsiteY3" fmla="*/ 0 h 672314"/>
              <a:gd name="connsiteX4" fmla="*/ 9215637 w 9327692"/>
              <a:gd name="connsiteY4" fmla="*/ 0 h 672314"/>
              <a:gd name="connsiteX5" fmla="*/ 9281079 w 9327692"/>
              <a:gd name="connsiteY5" fmla="*/ 0 h 672314"/>
              <a:gd name="connsiteX6" fmla="*/ 9327692 w 9327692"/>
              <a:gd name="connsiteY6" fmla="*/ 46613 h 672314"/>
              <a:gd name="connsiteX7" fmla="*/ 9327692 w 9327692"/>
              <a:gd name="connsiteY7" fmla="*/ 112055 h 672314"/>
              <a:gd name="connsiteX8" fmla="*/ 9327692 w 9327692"/>
              <a:gd name="connsiteY8" fmla="*/ 233061 h 672314"/>
              <a:gd name="connsiteX9" fmla="*/ 9327692 w 9327692"/>
              <a:gd name="connsiteY9" fmla="*/ 439253 h 672314"/>
              <a:gd name="connsiteX10" fmla="*/ 9327692 w 9327692"/>
              <a:gd name="connsiteY10" fmla="*/ 560259 h 672314"/>
              <a:gd name="connsiteX11" fmla="*/ 9327692 w 9327692"/>
              <a:gd name="connsiteY11" fmla="*/ 625701 h 672314"/>
              <a:gd name="connsiteX12" fmla="*/ 9281079 w 9327692"/>
              <a:gd name="connsiteY12" fmla="*/ 672314 h 672314"/>
              <a:gd name="connsiteX13" fmla="*/ 9215637 w 9327692"/>
              <a:gd name="connsiteY13" fmla="*/ 672314 h 672314"/>
              <a:gd name="connsiteX14" fmla="*/ 8068395 w 9327692"/>
              <a:gd name="connsiteY14" fmla="*/ 672314 h 672314"/>
              <a:gd name="connsiteX15" fmla="*/ 1259298 w 9327692"/>
              <a:gd name="connsiteY15" fmla="*/ 672314 h 672314"/>
              <a:gd name="connsiteX16" fmla="*/ 112056 w 9327692"/>
              <a:gd name="connsiteY16" fmla="*/ 672314 h 672314"/>
              <a:gd name="connsiteX17" fmla="*/ 46613 w 9327692"/>
              <a:gd name="connsiteY17" fmla="*/ 672314 h 672314"/>
              <a:gd name="connsiteX18" fmla="*/ 0 w 9327692"/>
              <a:gd name="connsiteY18" fmla="*/ 625701 h 672314"/>
              <a:gd name="connsiteX19" fmla="*/ 0 w 9327692"/>
              <a:gd name="connsiteY19" fmla="*/ 439253 h 672314"/>
              <a:gd name="connsiteX20" fmla="*/ 1 w 9327692"/>
              <a:gd name="connsiteY20" fmla="*/ 439253 h 672314"/>
              <a:gd name="connsiteX21" fmla="*/ 1 w 9327692"/>
              <a:gd name="connsiteY21" fmla="*/ 233061 h 672314"/>
              <a:gd name="connsiteX22" fmla="*/ 1 w 9327692"/>
              <a:gd name="connsiteY22" fmla="*/ 112055 h 672314"/>
              <a:gd name="connsiteX23" fmla="*/ 1 w 9327692"/>
              <a:gd name="connsiteY23" fmla="*/ 46613 h 672314"/>
              <a:gd name="connsiteX24" fmla="*/ 46614 w 9327692"/>
              <a:gd name="connsiteY24" fmla="*/ 0 h 672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327692" h="672314">
                <a:moveTo>
                  <a:pt x="46614" y="0"/>
                </a:moveTo>
                <a:lnTo>
                  <a:pt x="112056" y="0"/>
                </a:lnTo>
                <a:lnTo>
                  <a:pt x="1259298" y="0"/>
                </a:lnTo>
                <a:lnTo>
                  <a:pt x="8068395" y="0"/>
                </a:lnTo>
                <a:lnTo>
                  <a:pt x="9215637" y="0"/>
                </a:lnTo>
                <a:lnTo>
                  <a:pt x="9281079" y="0"/>
                </a:lnTo>
                <a:cubicBezTo>
                  <a:pt x="9306823" y="0"/>
                  <a:pt x="9327692" y="20869"/>
                  <a:pt x="9327692" y="46613"/>
                </a:cubicBezTo>
                <a:lnTo>
                  <a:pt x="9327692" y="112055"/>
                </a:lnTo>
                <a:lnTo>
                  <a:pt x="9327692" y="233061"/>
                </a:lnTo>
                <a:lnTo>
                  <a:pt x="9327692" y="439253"/>
                </a:lnTo>
                <a:lnTo>
                  <a:pt x="9327692" y="560259"/>
                </a:lnTo>
                <a:lnTo>
                  <a:pt x="9327692" y="625701"/>
                </a:lnTo>
                <a:cubicBezTo>
                  <a:pt x="9327692" y="651445"/>
                  <a:pt x="9306823" y="672314"/>
                  <a:pt x="9281079" y="672314"/>
                </a:cubicBezTo>
                <a:lnTo>
                  <a:pt x="9215637" y="672314"/>
                </a:lnTo>
                <a:lnTo>
                  <a:pt x="8068395" y="672314"/>
                </a:lnTo>
                <a:lnTo>
                  <a:pt x="1259298" y="672314"/>
                </a:lnTo>
                <a:lnTo>
                  <a:pt x="112056" y="672314"/>
                </a:lnTo>
                <a:lnTo>
                  <a:pt x="46613" y="672314"/>
                </a:lnTo>
                <a:cubicBezTo>
                  <a:pt x="20870" y="672314"/>
                  <a:pt x="0" y="651445"/>
                  <a:pt x="0" y="625701"/>
                </a:cubicBezTo>
                <a:lnTo>
                  <a:pt x="0" y="439253"/>
                </a:lnTo>
                <a:lnTo>
                  <a:pt x="1" y="439253"/>
                </a:lnTo>
                <a:lnTo>
                  <a:pt x="1" y="233061"/>
                </a:lnTo>
                <a:lnTo>
                  <a:pt x="1" y="112055"/>
                </a:lnTo>
                <a:lnTo>
                  <a:pt x="1" y="46613"/>
                </a:lnTo>
                <a:cubicBezTo>
                  <a:pt x="1" y="20869"/>
                  <a:pt x="20870" y="0"/>
                  <a:pt x="46614" y="0"/>
                </a:cubicBezTo>
                <a:close/>
              </a:path>
            </a:pathLst>
          </a:cu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제목 1"/>
          <p:cNvSpPr>
            <a:spLocks noGrp="1"/>
          </p:cNvSpPr>
          <p:nvPr>
            <p:ph type="title"/>
          </p:nvPr>
        </p:nvSpPr>
        <p:spPr/>
        <p:txBody>
          <a:bodyPr/>
          <a:lstStyle/>
          <a:p>
            <a:r>
              <a:rPr lang="en-US" altLang="ko-KR" b="1"/>
              <a:t>A. Factorization Machine Model</a:t>
            </a:r>
            <a:endParaRPr lang="ko-KR" altLang="en-US" dirty="0"/>
          </a:p>
        </p:txBody>
      </p:sp>
      <p:sp>
        <p:nvSpPr>
          <p:cNvPr id="3" name="텍스트 개체 틀 2"/>
          <p:cNvSpPr>
            <a:spLocks noGrp="1"/>
          </p:cNvSpPr>
          <p:nvPr>
            <p:ph type="body" sz="quarter" idx="13"/>
          </p:nvPr>
        </p:nvSpPr>
        <p:spPr/>
        <p:txBody>
          <a:bodyPr/>
          <a:lstStyle/>
          <a:p>
            <a:r>
              <a:rPr lang="en-US" altLang="ko-KR"/>
              <a:t>III. Factorization Machine Model</a:t>
            </a:r>
            <a:endParaRPr lang="ko-KR" altLang="en-US" dirty="0"/>
          </a:p>
        </p:txBody>
      </p:sp>
      <p:sp>
        <p:nvSpPr>
          <p:cNvPr id="4" name="TextBox 3"/>
          <p:cNvSpPr txBox="1"/>
          <p:nvPr/>
        </p:nvSpPr>
        <p:spPr>
          <a:xfrm>
            <a:off x="1458072" y="2070564"/>
            <a:ext cx="9327692" cy="830997"/>
          </a:xfrm>
          <a:prstGeom prst="rect">
            <a:avLst/>
          </a:prstGeom>
          <a:noFill/>
        </p:spPr>
        <p:txBody>
          <a:bodyPr wrap="square" numCol="1" spcCol="1800000" rtlCol="0" anchor="ctr">
            <a:spAutoFit/>
          </a:bodyPr>
          <a:lstStyle/>
          <a:p>
            <a:pPr algn="ctr"/>
            <a:r>
              <a:rPr lang="en-US" altLang="ko-KR" sz="1600" smtClean="0">
                <a:solidFill>
                  <a:schemeClr val="bg1"/>
                </a:solidFill>
              </a:rPr>
              <a:t>Factorization machines can estimate interactions even in sparse settings well because they break the independence of the interaction parameters by factorizing them. In general this means that the data for one interaction helps also to estimate the parameters for related interactions.</a:t>
            </a:r>
            <a:endParaRPr lang="en-US" altLang="ko-KR" sz="1600" dirty="0" smtClean="0">
              <a:solidFill>
                <a:schemeClr val="bg1"/>
              </a:solidFill>
              <a:latin typeface="나눔고딕" panose="020D0604000000000000" pitchFamily="50" charset="-127"/>
              <a:ea typeface="나눔고딕" panose="020D0604000000000000" pitchFamily="50" charset="-127"/>
            </a:endParaRPr>
          </a:p>
        </p:txBody>
      </p:sp>
      <p:sp>
        <p:nvSpPr>
          <p:cNvPr id="14" name="제목 1"/>
          <p:cNvSpPr txBox="1">
            <a:spLocks/>
          </p:cNvSpPr>
          <p:nvPr/>
        </p:nvSpPr>
        <p:spPr>
          <a:xfrm>
            <a:off x="838200" y="1087183"/>
            <a:ext cx="10515600" cy="6377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ko-KR" sz="1200">
                <a:latin typeface="나눔고딕" panose="020D0604000000000000" pitchFamily="50" charset="-127"/>
                <a:ea typeface="나눔고딕" panose="020D0604000000000000" pitchFamily="50" charset="-127"/>
              </a:rPr>
              <a:t>3</a:t>
            </a:r>
            <a:r>
              <a:rPr lang="en-US" altLang="ko-KR" sz="1200" smtClean="0">
                <a:latin typeface="나눔고딕" panose="020D0604000000000000" pitchFamily="50" charset="-127"/>
                <a:ea typeface="나눔고딕" panose="020D0604000000000000" pitchFamily="50" charset="-127"/>
              </a:rPr>
              <a:t>) Parameter</a:t>
            </a:r>
            <a:r>
              <a:rPr lang="ko-KR" altLang="en-US" sz="1200" smtClean="0">
                <a:latin typeface="나눔고딕" panose="020D0604000000000000" pitchFamily="50" charset="-127"/>
                <a:ea typeface="나눔고딕" panose="020D0604000000000000" pitchFamily="50" charset="-127"/>
              </a:rPr>
              <a:t> </a:t>
            </a:r>
            <a:r>
              <a:rPr lang="en-US" altLang="ko-KR" sz="1200" smtClean="0">
                <a:latin typeface="나눔고딕" panose="020D0604000000000000" pitchFamily="50" charset="-127"/>
                <a:ea typeface="나눔고딕" panose="020D0604000000000000" pitchFamily="50" charset="-127"/>
              </a:rPr>
              <a:t>Estimation Under Sparsity</a:t>
            </a:r>
            <a:endParaRPr lang="en-US" altLang="ko-KR" sz="1200" dirty="0">
              <a:latin typeface="나눔고딕" panose="020D0604000000000000" pitchFamily="50" charset="-127"/>
              <a:ea typeface="나눔고딕" panose="020D0604000000000000" pitchFamily="50" charset="-127"/>
            </a:endParaRPr>
          </a:p>
        </p:txBody>
      </p:sp>
      <p:pic>
        <p:nvPicPr>
          <p:cNvPr id="15" name="그림 14"/>
          <p:cNvPicPr>
            <a:picLocks noChangeAspect="1"/>
          </p:cNvPicPr>
          <p:nvPr/>
        </p:nvPicPr>
        <p:blipFill>
          <a:blip r:embed="rId2"/>
          <a:stretch>
            <a:fillRect/>
          </a:stretch>
        </p:blipFill>
        <p:spPr>
          <a:xfrm>
            <a:off x="1374267" y="4200904"/>
            <a:ext cx="4229617" cy="743535"/>
          </a:xfrm>
          <a:prstGeom prst="rect">
            <a:avLst/>
          </a:prstGeom>
        </p:spPr>
      </p:pic>
      <p:sp>
        <p:nvSpPr>
          <p:cNvPr id="23" name="텍스트 개체 틀 2"/>
          <p:cNvSpPr txBox="1">
            <a:spLocks/>
          </p:cNvSpPr>
          <p:nvPr/>
        </p:nvSpPr>
        <p:spPr>
          <a:xfrm>
            <a:off x="5850825" y="3646611"/>
            <a:ext cx="5182589" cy="2516124"/>
          </a:xfrm>
          <a:prstGeom prst="rect">
            <a:avLst/>
          </a:prstGeom>
        </p:spPr>
        <p:txBody>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AutoNum type="arabicPeriod"/>
            </a:pPr>
            <a:r>
              <a:rPr lang="en-US" altLang="ko-KR" sz="1200" smtClean="0"/>
              <a:t>Bob</a:t>
            </a:r>
            <a:r>
              <a:rPr lang="ko-KR" altLang="en-US" sz="1200" smtClean="0"/>
              <a:t>과 </a:t>
            </a:r>
            <a:r>
              <a:rPr lang="en-US" altLang="ko-KR" sz="1200" smtClean="0"/>
              <a:t>Charlie</a:t>
            </a:r>
            <a:r>
              <a:rPr lang="ko-KR" altLang="en-US" sz="1200" smtClean="0"/>
              <a:t>는 둘다 </a:t>
            </a:r>
            <a:r>
              <a:rPr lang="en-US" altLang="ko-KR" sz="1200" smtClean="0"/>
              <a:t>star wars</a:t>
            </a:r>
            <a:r>
              <a:rPr lang="ko-KR" altLang="en-US" sz="1200" smtClean="0"/>
              <a:t>와 유사한 상호작용을 가지고 있기 때문에 유사한 </a:t>
            </a:r>
            <a:r>
              <a:rPr lang="en-US" altLang="ko-KR" sz="1200" smtClean="0"/>
              <a:t>factor vector</a:t>
            </a:r>
            <a:r>
              <a:rPr lang="ko-KR" altLang="en-US" sz="1200" smtClean="0"/>
              <a:t>인 </a:t>
            </a:r>
            <a:r>
              <a:rPr lang="en-US" altLang="ko-KR" sz="1200" smtClean="0"/>
              <a:t>Vb, Vc</a:t>
            </a:r>
            <a:r>
              <a:rPr lang="ko-KR" altLang="en-US" sz="1200" smtClean="0"/>
              <a:t>를 가진다</a:t>
            </a:r>
            <a:r>
              <a:rPr lang="en-US" altLang="ko-KR" sz="1200" smtClean="0"/>
              <a:t>.                       </a:t>
            </a:r>
            <a:r>
              <a:rPr lang="en-US" altLang="ko-KR" sz="1200" smtClean="0">
                <a:solidFill>
                  <a:srgbClr val="FF0000"/>
                </a:solidFill>
              </a:rPr>
              <a:t>&lt;Vb, Vsw&gt;</a:t>
            </a:r>
            <a:r>
              <a:rPr lang="ko-KR" altLang="en-US" sz="1200" smtClean="0">
                <a:solidFill>
                  <a:srgbClr val="FF0000"/>
                </a:solidFill>
              </a:rPr>
              <a:t>와 </a:t>
            </a:r>
            <a:r>
              <a:rPr lang="en-US" altLang="ko-KR" sz="1200" smtClean="0">
                <a:solidFill>
                  <a:srgbClr val="FF0000"/>
                </a:solidFill>
              </a:rPr>
              <a:t>&lt;Vc, Vsw&gt; </a:t>
            </a:r>
            <a:r>
              <a:rPr lang="ko-KR" altLang="en-US" sz="1200" smtClean="0">
                <a:solidFill>
                  <a:srgbClr val="FF0000"/>
                </a:solidFill>
              </a:rPr>
              <a:t>는 서로 유사</a:t>
            </a:r>
            <a:endParaRPr lang="en-US" altLang="ko-KR" sz="1200" smtClean="0">
              <a:solidFill>
                <a:srgbClr val="FF0000"/>
              </a:solidFill>
            </a:endParaRPr>
          </a:p>
          <a:p>
            <a:pPr marL="342900" indent="-342900">
              <a:buFont typeface="Arial" panose="020B0604020202020204" pitchFamily="34" charset="0"/>
              <a:buAutoNum type="arabicPeriod"/>
            </a:pPr>
            <a:r>
              <a:rPr lang="en-US" altLang="ko-KR" sz="1200" smtClean="0"/>
              <a:t>Alice(Va)</a:t>
            </a:r>
            <a:r>
              <a:rPr lang="ko-KR" altLang="en-US" sz="1200" smtClean="0"/>
              <a:t>는 </a:t>
            </a:r>
            <a:r>
              <a:rPr lang="en-US" altLang="ko-KR" sz="1200" smtClean="0"/>
              <a:t>Titanic</a:t>
            </a:r>
            <a:r>
              <a:rPr lang="ko-KR" altLang="en-US" sz="1200" smtClean="0"/>
              <a:t>과 </a:t>
            </a:r>
            <a:r>
              <a:rPr lang="en-US" altLang="ko-KR" sz="1200" smtClean="0"/>
              <a:t>Star wars</a:t>
            </a:r>
            <a:r>
              <a:rPr lang="ko-KR" altLang="en-US" sz="1200" smtClean="0"/>
              <a:t>와 다른 상호작용을 가지므로 </a:t>
            </a:r>
            <a:r>
              <a:rPr lang="en-US" altLang="ko-KR" sz="1200" smtClean="0"/>
              <a:t>Charlie(Vc)</a:t>
            </a:r>
            <a:r>
              <a:rPr lang="ko-KR" altLang="en-US" sz="1200" smtClean="0"/>
              <a:t>와는 다른 </a:t>
            </a:r>
            <a:r>
              <a:rPr lang="en-US" altLang="ko-KR" sz="1200" smtClean="0"/>
              <a:t>factor vector</a:t>
            </a:r>
            <a:r>
              <a:rPr lang="ko-KR" altLang="en-US" sz="1200" smtClean="0"/>
              <a:t>이다</a:t>
            </a:r>
            <a:r>
              <a:rPr lang="en-US" altLang="ko-KR" sz="1200" smtClean="0"/>
              <a:t>. (Alice (vA) will have a different factor vector from Charlie (vC ) because she has different interactions with the factors of Titanic and Star Wars for predicting ratings)</a:t>
            </a:r>
          </a:p>
          <a:p>
            <a:pPr marL="342900" indent="-342900">
              <a:buFont typeface="Arial" panose="020B0604020202020204" pitchFamily="34" charset="0"/>
              <a:buAutoNum type="arabicPeriod"/>
            </a:pPr>
            <a:r>
              <a:rPr lang="en-US" altLang="ko-KR" sz="1200" smtClean="0"/>
              <a:t>Startrek</a:t>
            </a:r>
            <a:r>
              <a:rPr lang="ko-KR" altLang="en-US" sz="1200" smtClean="0"/>
              <a:t>의 </a:t>
            </a:r>
            <a:r>
              <a:rPr lang="en-US" altLang="ko-KR" sz="1200" smtClean="0"/>
              <a:t>factor vector</a:t>
            </a:r>
            <a:r>
              <a:rPr lang="ko-KR" altLang="en-US" sz="1200" smtClean="0"/>
              <a:t>는 </a:t>
            </a:r>
            <a:r>
              <a:rPr lang="en-US" altLang="ko-KR" sz="1200" smtClean="0"/>
              <a:t>Star Wars</a:t>
            </a:r>
            <a:r>
              <a:rPr lang="ko-KR" altLang="en-US" sz="1200" smtClean="0"/>
              <a:t>와 유사할것이다</a:t>
            </a:r>
            <a:r>
              <a:rPr lang="en-US" altLang="ko-KR" sz="1200" smtClean="0"/>
              <a:t>. Bob</a:t>
            </a:r>
            <a:r>
              <a:rPr lang="ko-KR" altLang="en-US" sz="1200" smtClean="0"/>
              <a:t>이 두 영화에 대해 유사한 상호작용을 가지고 있기 때문이다</a:t>
            </a:r>
            <a:r>
              <a:rPr lang="en-US" altLang="ko-KR" sz="1200" smtClean="0"/>
              <a:t>. </a:t>
            </a:r>
          </a:p>
          <a:p>
            <a:pPr marL="342900" indent="-342900">
              <a:buFont typeface="Arial" panose="020B0604020202020204" pitchFamily="34" charset="0"/>
              <a:buAutoNum type="arabicPeriod"/>
            </a:pPr>
            <a:r>
              <a:rPr lang="ko-KR" altLang="en-US" sz="1200" smtClean="0"/>
              <a:t>전체적으로 이것은 </a:t>
            </a:r>
            <a:r>
              <a:rPr lang="en-US" altLang="ko-KR" sz="1200" smtClean="0"/>
              <a:t>Alice</a:t>
            </a:r>
            <a:r>
              <a:rPr lang="ko-KR" altLang="en-US" sz="1200" smtClean="0"/>
              <a:t>와 </a:t>
            </a:r>
            <a:r>
              <a:rPr lang="en-US" altLang="ko-KR" sz="1200" smtClean="0"/>
              <a:t>Star Trek</a:t>
            </a:r>
            <a:r>
              <a:rPr lang="ko-KR" altLang="en-US" sz="1200" smtClean="0"/>
              <a:t>의 </a:t>
            </a:r>
            <a:r>
              <a:rPr lang="en-US" altLang="ko-KR" sz="1200" smtClean="0"/>
              <a:t>factor vector </a:t>
            </a:r>
            <a:r>
              <a:rPr lang="ko-KR" altLang="en-US" sz="1200" smtClean="0"/>
              <a:t>내적이 </a:t>
            </a:r>
            <a:r>
              <a:rPr lang="en-US" altLang="ko-KR" sz="1200" smtClean="0"/>
              <a:t>Alice</a:t>
            </a:r>
            <a:r>
              <a:rPr lang="ko-KR" altLang="en-US" sz="1200" smtClean="0"/>
              <a:t>와 </a:t>
            </a:r>
            <a:r>
              <a:rPr lang="en-US" altLang="ko-KR" sz="1200" smtClean="0"/>
              <a:t>Star Wars</a:t>
            </a:r>
            <a:r>
              <a:rPr lang="ko-KR" altLang="en-US" sz="1200" smtClean="0"/>
              <a:t>의 내적과 유사하다는걸 의미한다</a:t>
            </a:r>
            <a:r>
              <a:rPr lang="en-US" altLang="ko-KR" sz="1200" smtClean="0"/>
              <a:t>. </a:t>
            </a:r>
          </a:p>
          <a:p>
            <a:pPr marL="342900" indent="-342900">
              <a:buFont typeface="Arial" panose="020B0604020202020204" pitchFamily="34" charset="0"/>
              <a:buAutoNum type="arabicPeriod"/>
            </a:pPr>
            <a:endParaRPr lang="en-US" altLang="ko-KR" sz="1200" smtClean="0"/>
          </a:p>
          <a:p>
            <a:pPr marL="0" indent="0">
              <a:buNone/>
            </a:pPr>
            <a:endParaRPr lang="en-US" altLang="ko-KR" sz="1200" dirty="0"/>
          </a:p>
        </p:txBody>
      </p:sp>
      <p:sp>
        <p:nvSpPr>
          <p:cNvPr id="24" name="텍스트 개체 틀 2"/>
          <p:cNvSpPr txBox="1">
            <a:spLocks/>
          </p:cNvSpPr>
          <p:nvPr/>
        </p:nvSpPr>
        <p:spPr>
          <a:xfrm>
            <a:off x="1374267" y="3608027"/>
            <a:ext cx="2789731" cy="324308"/>
          </a:xfrm>
          <a:prstGeom prst="rect">
            <a:avLst/>
          </a:prstGeom>
        </p:spPr>
        <p:txBody>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2400" smtClean="0">
                <a:solidFill>
                  <a:srgbClr val="FF0000"/>
                </a:solidFill>
              </a:rPr>
              <a:t>Example</a:t>
            </a:r>
            <a:endParaRPr lang="en-US" altLang="ko-KR" sz="2400" dirty="0">
              <a:solidFill>
                <a:srgbClr val="FF0000"/>
              </a:solidFill>
            </a:endParaRPr>
          </a:p>
        </p:txBody>
      </p:sp>
      <p:sp>
        <p:nvSpPr>
          <p:cNvPr id="26" name="텍스트 개체 틀 2"/>
          <p:cNvSpPr txBox="1">
            <a:spLocks/>
          </p:cNvSpPr>
          <p:nvPr/>
        </p:nvSpPr>
        <p:spPr>
          <a:xfrm>
            <a:off x="1625697" y="5247593"/>
            <a:ext cx="3726753" cy="724959"/>
          </a:xfrm>
          <a:prstGeom prst="rect">
            <a:avLst/>
          </a:prstGeom>
        </p:spPr>
        <p:txBody>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ko-KR" sz="1200" smtClean="0">
                <a:solidFill>
                  <a:srgbClr val="FF0000"/>
                </a:solidFill>
              </a:rPr>
              <a:t>Rating Y</a:t>
            </a:r>
            <a:r>
              <a:rPr lang="ko-KR" altLang="en-US" sz="1200" smtClean="0">
                <a:solidFill>
                  <a:srgbClr val="FF0000"/>
                </a:solidFill>
              </a:rPr>
              <a:t>를 예측하기 우해 </a:t>
            </a:r>
            <a:endParaRPr lang="en-US" altLang="ko-KR" sz="1200" smtClean="0">
              <a:solidFill>
                <a:srgbClr val="FF0000"/>
              </a:solidFill>
            </a:endParaRPr>
          </a:p>
          <a:p>
            <a:pPr marL="0" indent="0">
              <a:buNone/>
            </a:pPr>
            <a:r>
              <a:rPr lang="en-US" altLang="ko-KR" sz="1200" smtClean="0">
                <a:solidFill>
                  <a:srgbClr val="FF0000"/>
                </a:solidFill>
              </a:rPr>
              <a:t>Alice</a:t>
            </a:r>
            <a:r>
              <a:rPr lang="ko-KR" altLang="en-US" sz="1200" smtClean="0">
                <a:solidFill>
                  <a:srgbClr val="FF0000"/>
                </a:solidFill>
              </a:rPr>
              <a:t>와 </a:t>
            </a:r>
            <a:r>
              <a:rPr lang="en-US" altLang="ko-KR" sz="1200" smtClean="0">
                <a:solidFill>
                  <a:srgbClr val="FF0000"/>
                </a:solidFill>
              </a:rPr>
              <a:t>Star Track</a:t>
            </a:r>
            <a:r>
              <a:rPr lang="ko-KR" altLang="en-US" sz="1200" smtClean="0">
                <a:solidFill>
                  <a:srgbClr val="FF0000"/>
                </a:solidFill>
              </a:rPr>
              <a:t>의 </a:t>
            </a:r>
            <a:r>
              <a:rPr lang="en-US" altLang="ko-KR" sz="1200" smtClean="0">
                <a:solidFill>
                  <a:srgbClr val="FF0000"/>
                </a:solidFill>
              </a:rPr>
              <a:t>Interaction</a:t>
            </a:r>
            <a:r>
              <a:rPr lang="ko-KR" altLang="en-US" sz="1200" smtClean="0">
                <a:solidFill>
                  <a:srgbClr val="FF0000"/>
                </a:solidFill>
              </a:rPr>
              <a:t>을 추정하고 싶다</a:t>
            </a:r>
            <a:r>
              <a:rPr lang="en-US" altLang="ko-KR" sz="1200" smtClean="0">
                <a:solidFill>
                  <a:srgbClr val="FF0000"/>
                </a:solidFill>
              </a:rPr>
              <a:t>! </a:t>
            </a:r>
          </a:p>
        </p:txBody>
      </p:sp>
    </p:spTree>
    <p:extLst>
      <p:ext uri="{BB962C8B-B14F-4D97-AF65-F5344CB8AC3E}">
        <p14:creationId xmlns:p14="http://schemas.microsoft.com/office/powerpoint/2010/main" val="1838256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156704" y="3564593"/>
            <a:ext cx="3880104" cy="954107"/>
          </a:xfrm>
          <a:prstGeom prst="rect">
            <a:avLst/>
          </a:prstGeom>
          <a:noFill/>
        </p:spPr>
        <p:txBody>
          <a:bodyPr wrap="square" rtlCol="0">
            <a:spAutoFit/>
          </a:bodyPr>
          <a:lstStyle/>
          <a:p>
            <a:r>
              <a:rPr lang="ko-KR" altLang="en-US" sz="1400" smtClean="0">
                <a:latin typeface="나눔고딕" panose="020D0604000000000000" pitchFamily="50" charset="-127"/>
                <a:ea typeface="나눔고딕" panose="020D0604000000000000" pitchFamily="50" charset="-127"/>
              </a:rPr>
              <a:t>변수</a:t>
            </a:r>
            <a:r>
              <a:rPr lang="en-US" altLang="ko-KR" sz="1400" smtClean="0">
                <a:latin typeface="나눔고딕" panose="020D0604000000000000" pitchFamily="50" charset="-127"/>
                <a:ea typeface="나눔고딕" panose="020D0604000000000000" pitchFamily="50" charset="-127"/>
              </a:rPr>
              <a:t>2</a:t>
            </a:r>
            <a:r>
              <a:rPr lang="ko-KR" altLang="en-US" sz="1400" smtClean="0">
                <a:latin typeface="나눔고딕" panose="020D0604000000000000" pitchFamily="50" charset="-127"/>
                <a:ea typeface="나눔고딕" panose="020D0604000000000000" pitchFamily="50" charset="-127"/>
              </a:rPr>
              <a:t>개에 </a:t>
            </a:r>
            <a:r>
              <a:rPr lang="ko-KR" altLang="en-US" sz="1400" smtClean="0">
                <a:latin typeface="나눔고딕" panose="020D0604000000000000" pitchFamily="50" charset="-127"/>
                <a:ea typeface="나눔고딕" panose="020D0604000000000000" pitchFamily="50" charset="-127"/>
              </a:rPr>
              <a:t>직접적으로 연관된 </a:t>
            </a:r>
            <a:r>
              <a:rPr lang="en-US" altLang="ko-KR" sz="1400" smtClean="0">
                <a:latin typeface="나눔고딕" panose="020D0604000000000000" pitchFamily="50" charset="-127"/>
                <a:ea typeface="나눔고딕" panose="020D0604000000000000" pitchFamily="50" charset="-127"/>
              </a:rPr>
              <a:t>model</a:t>
            </a:r>
            <a:r>
              <a:rPr lang="ko-KR" altLang="en-US" sz="1400">
                <a:latin typeface="나눔고딕" panose="020D0604000000000000" pitchFamily="50" charset="-127"/>
                <a:ea typeface="나눔고딕" panose="020D0604000000000000" pitchFamily="50" charset="-127"/>
              </a:rPr>
              <a:t> </a:t>
            </a:r>
            <a:r>
              <a:rPr lang="en-US" altLang="ko-KR" sz="1400" smtClean="0">
                <a:latin typeface="나눔고딕" panose="020D0604000000000000" pitchFamily="50" charset="-127"/>
                <a:ea typeface="나눔고딕" panose="020D0604000000000000" pitchFamily="50" charset="-127"/>
              </a:rPr>
              <a:t>parameter</a:t>
            </a:r>
            <a:r>
              <a:rPr lang="ko-KR" altLang="en-US" sz="1400" smtClean="0">
                <a:latin typeface="나눔고딕" panose="020D0604000000000000" pitchFamily="50" charset="-127"/>
                <a:ea typeface="나눔고딕" panose="020D0604000000000000" pitchFamily="50" charset="-127"/>
              </a:rPr>
              <a:t>가 없기때문에 </a:t>
            </a:r>
            <a:r>
              <a:rPr lang="en-US" altLang="ko-KR" sz="1400" smtClean="0">
                <a:latin typeface="나눔고딕" panose="020D0604000000000000" pitchFamily="50" charset="-127"/>
                <a:ea typeface="나눔고딕" panose="020D0604000000000000" pitchFamily="50" charset="-127"/>
              </a:rPr>
              <a:t>pairwise interaction</a:t>
            </a:r>
            <a:r>
              <a:rPr lang="ko-KR" altLang="en-US" sz="1400" smtClean="0">
                <a:latin typeface="나눔고딕" panose="020D0604000000000000" pitchFamily="50" charset="-127"/>
                <a:ea typeface="나눔고딕" panose="020D0604000000000000" pitchFamily="50" charset="-127"/>
              </a:rPr>
              <a:t>을 정리하면 </a:t>
            </a:r>
            <a:r>
              <a:rPr lang="en-US" altLang="ko-KR" sz="1400" smtClean="0">
                <a:latin typeface="나눔고딕" panose="020D0604000000000000" pitchFamily="50" charset="-127"/>
                <a:ea typeface="나눔고딕" panose="020D0604000000000000" pitchFamily="50" charset="-127"/>
              </a:rPr>
              <a:t>Linear Complexity</a:t>
            </a:r>
            <a:r>
              <a:rPr lang="ko-KR" altLang="en-US" sz="1400" smtClean="0">
                <a:latin typeface="나눔고딕" panose="020D0604000000000000" pitchFamily="50" charset="-127"/>
                <a:ea typeface="나눔고딕" panose="020D0604000000000000" pitchFamily="50" charset="-127"/>
              </a:rPr>
              <a:t>를 가질 수 있게된다</a:t>
            </a:r>
            <a:r>
              <a:rPr lang="en-US" altLang="ko-KR" sz="1400" smtClean="0">
                <a:latin typeface="나눔고딕" panose="020D0604000000000000" pitchFamily="50" charset="-127"/>
                <a:ea typeface="나눔고딕" panose="020D0604000000000000" pitchFamily="50" charset="-127"/>
              </a:rPr>
              <a:t>. </a:t>
            </a:r>
            <a:endParaRPr lang="en-US" altLang="ko-KR" sz="1400" dirty="0" smtClean="0">
              <a:latin typeface="나눔고딕" panose="020D0604000000000000" pitchFamily="50" charset="-127"/>
              <a:ea typeface="나눔고딕" panose="020D0604000000000000" pitchFamily="50" charset="-127"/>
            </a:endParaRPr>
          </a:p>
        </p:txBody>
      </p:sp>
      <p:sp>
        <p:nvSpPr>
          <p:cNvPr id="9" name="제목 1"/>
          <p:cNvSpPr txBox="1">
            <a:spLocks/>
          </p:cNvSpPr>
          <p:nvPr/>
        </p:nvSpPr>
        <p:spPr>
          <a:xfrm>
            <a:off x="838200" y="1233063"/>
            <a:ext cx="10515600" cy="6377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ko-KR" sz="1200" smtClean="0">
                <a:latin typeface="나눔고딕" panose="020D0604000000000000" pitchFamily="50" charset="-127"/>
                <a:ea typeface="나눔고딕" panose="020D0604000000000000" pitchFamily="50" charset="-127"/>
              </a:rPr>
              <a:t>4) Computation-</a:t>
            </a:r>
            <a:r>
              <a:rPr lang="ko-KR" altLang="en-US" sz="1200" smtClean="0">
                <a:latin typeface="나눔고딕" panose="020D0604000000000000" pitchFamily="50" charset="-127"/>
                <a:ea typeface="나눔고딕" panose="020D0604000000000000" pitchFamily="50" charset="-127"/>
              </a:rPr>
              <a:t>어떻게 </a:t>
            </a:r>
            <a:r>
              <a:rPr lang="en-US" altLang="ko-KR" sz="1200" smtClean="0">
                <a:latin typeface="나눔고딕" panose="020D0604000000000000" pitchFamily="50" charset="-127"/>
                <a:ea typeface="나눔고딕" panose="020D0604000000000000" pitchFamily="50" charset="-127"/>
              </a:rPr>
              <a:t>FM</a:t>
            </a:r>
            <a:r>
              <a:rPr lang="ko-KR" altLang="en-US" sz="1200" smtClean="0">
                <a:latin typeface="나눔고딕" panose="020D0604000000000000" pitchFamily="50" charset="-127"/>
                <a:ea typeface="나눔고딕" panose="020D0604000000000000" pitchFamily="50" charset="-127"/>
              </a:rPr>
              <a:t>이 </a:t>
            </a:r>
            <a:r>
              <a:rPr lang="en-US" altLang="ko-KR" sz="1200" smtClean="0">
                <a:latin typeface="나눔고딕" panose="020D0604000000000000" pitchFamily="50" charset="-127"/>
                <a:ea typeface="나눔고딕" panose="020D0604000000000000" pitchFamily="50" charset="-127"/>
              </a:rPr>
              <a:t>Linear Complexity</a:t>
            </a:r>
            <a:r>
              <a:rPr lang="ko-KR" altLang="en-US" sz="1200" smtClean="0">
                <a:latin typeface="나눔고딕" panose="020D0604000000000000" pitchFamily="50" charset="-127"/>
                <a:ea typeface="나눔고딕" panose="020D0604000000000000" pitchFamily="50" charset="-127"/>
              </a:rPr>
              <a:t>를</a:t>
            </a:r>
            <a:r>
              <a:rPr lang="en-US" altLang="ko-KR" sz="1200">
                <a:latin typeface="나눔고딕" panose="020D0604000000000000" pitchFamily="50" charset="-127"/>
                <a:ea typeface="나눔고딕" panose="020D0604000000000000" pitchFamily="50" charset="-127"/>
              </a:rPr>
              <a:t> </a:t>
            </a:r>
            <a:r>
              <a:rPr lang="ko-KR" altLang="en-US" sz="1200" smtClean="0">
                <a:latin typeface="나눔고딕" panose="020D0604000000000000" pitchFamily="50" charset="-127"/>
                <a:ea typeface="나눔고딕" panose="020D0604000000000000" pitchFamily="50" charset="-127"/>
              </a:rPr>
              <a:t>갖는가 </a:t>
            </a:r>
            <a:endParaRPr lang="en-US" altLang="ko-KR" sz="1200" dirty="0">
              <a:latin typeface="나눔고딕" panose="020D0604000000000000" pitchFamily="50" charset="-127"/>
              <a:ea typeface="나눔고딕" panose="020D0604000000000000" pitchFamily="50" charset="-127"/>
            </a:endParaRPr>
          </a:p>
        </p:txBody>
      </p:sp>
      <p:sp>
        <p:nvSpPr>
          <p:cNvPr id="10" name="제목 1"/>
          <p:cNvSpPr txBox="1">
            <a:spLocks/>
          </p:cNvSpPr>
          <p:nvPr/>
        </p:nvSpPr>
        <p:spPr>
          <a:xfrm>
            <a:off x="838200" y="542149"/>
            <a:ext cx="10515600" cy="27655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ko-KR" sz="1400"/>
              <a:t>III. Factorization Machine Model</a:t>
            </a:r>
            <a:endParaRPr lang="ko-KR" altLang="en-US" sz="1400" dirty="0"/>
          </a:p>
        </p:txBody>
      </p:sp>
      <p:pic>
        <p:nvPicPr>
          <p:cNvPr id="2" name="그림 1"/>
          <p:cNvPicPr>
            <a:picLocks noChangeAspect="1"/>
          </p:cNvPicPr>
          <p:nvPr/>
        </p:nvPicPr>
        <p:blipFill>
          <a:blip r:embed="rId2"/>
          <a:stretch>
            <a:fillRect/>
          </a:stretch>
        </p:blipFill>
        <p:spPr>
          <a:xfrm>
            <a:off x="1837372" y="2189035"/>
            <a:ext cx="4676775" cy="3705225"/>
          </a:xfrm>
          <a:prstGeom prst="rect">
            <a:avLst/>
          </a:prstGeom>
        </p:spPr>
      </p:pic>
      <p:pic>
        <p:nvPicPr>
          <p:cNvPr id="5" name="그림 4"/>
          <p:cNvPicPr>
            <a:picLocks noChangeAspect="1"/>
          </p:cNvPicPr>
          <p:nvPr/>
        </p:nvPicPr>
        <p:blipFill>
          <a:blip r:embed="rId3"/>
          <a:stretch>
            <a:fillRect/>
          </a:stretch>
        </p:blipFill>
        <p:spPr>
          <a:xfrm>
            <a:off x="970597" y="2084260"/>
            <a:ext cx="866775" cy="3810000"/>
          </a:xfrm>
          <a:prstGeom prst="rect">
            <a:avLst/>
          </a:prstGeom>
        </p:spPr>
      </p:pic>
      <p:sp>
        <p:nvSpPr>
          <p:cNvPr id="14" name="제목 1"/>
          <p:cNvSpPr>
            <a:spLocks noGrp="1"/>
          </p:cNvSpPr>
          <p:nvPr>
            <p:ph type="title"/>
          </p:nvPr>
        </p:nvSpPr>
        <p:spPr>
          <a:xfrm>
            <a:off x="838200" y="821308"/>
            <a:ext cx="10515600" cy="539771"/>
          </a:xfrm>
        </p:spPr>
        <p:txBody>
          <a:bodyPr/>
          <a:lstStyle/>
          <a:p>
            <a:r>
              <a:rPr lang="en-US" altLang="ko-KR" b="1"/>
              <a:t>A. Factorization Machine Model</a:t>
            </a:r>
            <a:endParaRPr lang="en-US" altLang="ko-KR" b="1" dirty="0"/>
          </a:p>
        </p:txBody>
      </p:sp>
    </p:spTree>
    <p:extLst>
      <p:ext uri="{BB962C8B-B14F-4D97-AF65-F5344CB8AC3E}">
        <p14:creationId xmlns:p14="http://schemas.microsoft.com/office/powerpoint/2010/main" val="15189043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b="1"/>
              <a:t>III. Factorization Machine Model</a:t>
            </a:r>
            <a:endParaRPr lang="ko-KR" altLang="en-US" b="1" dirty="0"/>
          </a:p>
        </p:txBody>
      </p:sp>
      <p:sp>
        <p:nvSpPr>
          <p:cNvPr id="3" name="텍스트 개체 틀 2"/>
          <p:cNvSpPr>
            <a:spLocks noGrp="1"/>
          </p:cNvSpPr>
          <p:nvPr>
            <p:ph type="body" sz="quarter" idx="13"/>
          </p:nvPr>
        </p:nvSpPr>
        <p:spPr>
          <a:xfrm>
            <a:off x="1013084" y="2070320"/>
            <a:ext cx="4905605" cy="276557"/>
          </a:xfrm>
        </p:spPr>
        <p:txBody>
          <a:bodyPr/>
          <a:lstStyle/>
          <a:p>
            <a:r>
              <a:rPr lang="en-US" altLang="ko-KR" smtClean="0"/>
              <a:t>B. Factorization Machines as Predictors</a:t>
            </a:r>
            <a:endParaRPr lang="ko-KR" altLang="en-US" dirty="0"/>
          </a:p>
        </p:txBody>
      </p:sp>
      <p:sp>
        <p:nvSpPr>
          <p:cNvPr id="11" name="제목 1"/>
          <p:cNvSpPr txBox="1">
            <a:spLocks/>
          </p:cNvSpPr>
          <p:nvPr/>
        </p:nvSpPr>
        <p:spPr>
          <a:xfrm>
            <a:off x="1524001" y="5355495"/>
            <a:ext cx="4417176" cy="642072"/>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200" smtClean="0">
                <a:latin typeface="나눔고딕" panose="020D0604000000000000" pitchFamily="50" charset="-127"/>
                <a:ea typeface="나눔고딕" panose="020D0604000000000000" pitchFamily="50" charset="-127"/>
              </a:rPr>
              <a:t>FM</a:t>
            </a:r>
            <a:r>
              <a:rPr lang="ko-KR" altLang="en-US" sz="1200" smtClean="0">
                <a:latin typeface="나눔고딕" panose="020D0604000000000000" pitchFamily="50" charset="-127"/>
                <a:ea typeface="나눔고딕" panose="020D0604000000000000" pitchFamily="50" charset="-127"/>
              </a:rPr>
              <a:t>은 </a:t>
            </a:r>
            <a:r>
              <a:rPr lang="en-US" altLang="ko-KR" sz="1200" smtClean="0">
                <a:latin typeface="나눔고딕" panose="020D0604000000000000" pitchFamily="50" charset="-127"/>
                <a:ea typeface="나눔고딕" panose="020D0604000000000000" pitchFamily="50" charset="-127"/>
              </a:rPr>
              <a:t>Generalized Task</a:t>
            </a:r>
            <a:r>
              <a:rPr lang="ko-KR" altLang="en-US" sz="1200" smtClean="0">
                <a:latin typeface="나눔고딕" panose="020D0604000000000000" pitchFamily="50" charset="-127"/>
                <a:ea typeface="나눔고딕" panose="020D0604000000000000" pitchFamily="50" charset="-127"/>
              </a:rPr>
              <a:t>를 해결할 수 있다</a:t>
            </a:r>
            <a:r>
              <a:rPr lang="en-US" altLang="ko-KR" sz="1200" smtClean="0">
                <a:latin typeface="나눔고딕" panose="020D0604000000000000" pitchFamily="50" charset="-127"/>
                <a:ea typeface="나눔고딕" panose="020D0604000000000000" pitchFamily="50" charset="-127"/>
              </a:rPr>
              <a:t>. </a:t>
            </a:r>
            <a:endParaRPr lang="en-US" sz="1200" dirty="0">
              <a:latin typeface="나눔고딕" panose="020D0604000000000000" pitchFamily="50" charset="-127"/>
              <a:ea typeface="나눔고딕" panose="020D0604000000000000" pitchFamily="50" charset="-127"/>
            </a:endParaRPr>
          </a:p>
        </p:txBody>
      </p:sp>
      <p:sp>
        <p:nvSpPr>
          <p:cNvPr id="13" name="제목 1"/>
          <p:cNvSpPr txBox="1">
            <a:spLocks/>
          </p:cNvSpPr>
          <p:nvPr/>
        </p:nvSpPr>
        <p:spPr>
          <a:xfrm>
            <a:off x="6548709" y="4316632"/>
            <a:ext cx="4417176" cy="887506"/>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71450" indent="-171450" algn="ctr">
              <a:buFont typeface="Arial" panose="020B0604020202020204" pitchFamily="34" charset="0"/>
              <a:buChar char="•"/>
            </a:pPr>
            <a:r>
              <a:rPr lang="en-US" altLang="ko-KR" sz="1200" smtClean="0">
                <a:latin typeface="나눔고딕" panose="020D0604000000000000" pitchFamily="50" charset="-127"/>
                <a:ea typeface="나눔고딕" panose="020D0604000000000000" pitchFamily="50" charset="-127"/>
              </a:rPr>
              <a:t>FM</a:t>
            </a:r>
            <a:r>
              <a:rPr lang="ko-KR" altLang="en-US" sz="1200" smtClean="0">
                <a:latin typeface="나눔고딕" panose="020D0604000000000000" pitchFamily="50" charset="-127"/>
                <a:ea typeface="나눔고딕" panose="020D0604000000000000" pitchFamily="50" charset="-127"/>
              </a:rPr>
              <a:t>의 </a:t>
            </a:r>
            <a:r>
              <a:rPr lang="en-US" altLang="ko-KR" sz="1200" smtClean="0">
                <a:latin typeface="나눔고딕" panose="020D0604000000000000" pitchFamily="50" charset="-127"/>
                <a:ea typeface="나눔고딕" panose="020D0604000000000000" pitchFamily="50" charset="-127"/>
              </a:rPr>
              <a:t>Model parameters</a:t>
            </a:r>
            <a:r>
              <a:rPr lang="ko-KR" altLang="en-US" sz="1200" smtClean="0">
                <a:latin typeface="나눔고딕" panose="020D0604000000000000" pitchFamily="50" charset="-127"/>
                <a:ea typeface="나눔고딕" panose="020D0604000000000000" pitchFamily="50" charset="-127"/>
              </a:rPr>
              <a:t>는 경사하강법에 의해 효과적으로 학습될 수 있다</a:t>
            </a:r>
            <a:r>
              <a:rPr lang="en-US" altLang="ko-KR" sz="1200" smtClean="0">
                <a:latin typeface="나눔고딕" panose="020D0604000000000000" pitchFamily="50" charset="-127"/>
                <a:ea typeface="나눔고딕" panose="020D0604000000000000" pitchFamily="50" charset="-127"/>
              </a:rPr>
              <a:t>. – stochastic gradient descent(SGD)</a:t>
            </a:r>
          </a:p>
          <a:p>
            <a:pPr marL="171450" indent="-171450" algn="ctr">
              <a:buFont typeface="Arial" panose="020B0604020202020204" pitchFamily="34" charset="0"/>
              <a:buChar char="•"/>
            </a:pPr>
            <a:r>
              <a:rPr lang="en-US" altLang="ko-KR" sz="1200" smtClean="0">
                <a:latin typeface="나눔고딕" panose="020D0604000000000000" pitchFamily="50" charset="-127"/>
                <a:ea typeface="나눔고딕" panose="020D0604000000000000" pitchFamily="50" charset="-127"/>
              </a:rPr>
              <a:t>Y</a:t>
            </a:r>
            <a:r>
              <a:rPr lang="ko-KR" altLang="en-US" sz="1200" smtClean="0">
                <a:latin typeface="나눔고딕" panose="020D0604000000000000" pitchFamily="50" charset="-127"/>
                <a:ea typeface="나눔고딕" panose="020D0604000000000000" pitchFamily="50" charset="-127"/>
              </a:rPr>
              <a:t>햇을 미분했을때 세타값에 따라 다음 값을 가지며 이때 </a:t>
            </a:r>
            <a:r>
              <a:rPr lang="en-US" altLang="ko-KR" sz="1200" smtClean="0">
                <a:latin typeface="나눔고딕" panose="020D0604000000000000" pitchFamily="50" charset="-127"/>
                <a:ea typeface="나눔고딕" panose="020D0604000000000000" pitchFamily="50" charset="-127"/>
              </a:rPr>
              <a:t>Vjf*Xj</a:t>
            </a:r>
            <a:r>
              <a:rPr lang="ko-KR" altLang="en-US" sz="1200" smtClean="0">
                <a:latin typeface="나눔고딕" panose="020D0604000000000000" pitchFamily="50" charset="-127"/>
                <a:ea typeface="나눔고딕" panose="020D0604000000000000" pitchFamily="50" charset="-127"/>
              </a:rPr>
              <a:t>는 </a:t>
            </a:r>
            <a:r>
              <a:rPr lang="en-US" altLang="ko-KR" sz="1200" smtClean="0">
                <a:latin typeface="나눔고딕" panose="020D0604000000000000" pitchFamily="50" charset="-127"/>
                <a:ea typeface="나눔고딕" panose="020D0604000000000000" pitchFamily="50" charset="-127"/>
              </a:rPr>
              <a:t>i</a:t>
            </a:r>
            <a:r>
              <a:rPr lang="ko-KR" altLang="en-US" sz="1200" smtClean="0">
                <a:latin typeface="나눔고딕" panose="020D0604000000000000" pitchFamily="50" charset="-127"/>
                <a:ea typeface="나눔고딕" panose="020D0604000000000000" pitchFamily="50" charset="-127"/>
              </a:rPr>
              <a:t>에 독립적이어서 미리</a:t>
            </a:r>
            <a:r>
              <a:rPr lang="en-US" altLang="ko-KR" sz="1200" smtClean="0">
                <a:latin typeface="나눔고딕" panose="020D0604000000000000" pitchFamily="50" charset="-127"/>
                <a:ea typeface="나눔고딕" panose="020D0604000000000000" pitchFamily="50" charset="-127"/>
              </a:rPr>
              <a:t> </a:t>
            </a:r>
            <a:r>
              <a:rPr lang="ko-KR" altLang="en-US" sz="1200" smtClean="0">
                <a:latin typeface="나눔고딕" panose="020D0604000000000000" pitchFamily="50" charset="-127"/>
                <a:ea typeface="나눔고딕" panose="020D0604000000000000" pitchFamily="50" charset="-127"/>
              </a:rPr>
              <a:t>계산될수 있다</a:t>
            </a:r>
            <a:r>
              <a:rPr lang="en-US" altLang="ko-KR" sz="1200" smtClean="0">
                <a:latin typeface="나눔고딕" panose="020D0604000000000000" pitchFamily="50" charset="-127"/>
                <a:ea typeface="나눔고딕" panose="020D0604000000000000" pitchFamily="50" charset="-127"/>
              </a:rPr>
              <a:t>.</a:t>
            </a:r>
          </a:p>
          <a:p>
            <a:pPr marL="171450" indent="-171450" algn="ctr">
              <a:buFont typeface="Arial" panose="020B0604020202020204" pitchFamily="34" charset="0"/>
              <a:buChar char="•"/>
            </a:pPr>
            <a:r>
              <a:rPr lang="ko-KR" altLang="en-US" sz="1200" smtClean="0">
                <a:latin typeface="나눔고딕" panose="020D0604000000000000" pitchFamily="50" charset="-127"/>
                <a:ea typeface="나눔고딕" panose="020D0604000000000000" pitchFamily="50" charset="-127"/>
              </a:rPr>
              <a:t>그래서 </a:t>
            </a:r>
            <a:r>
              <a:rPr lang="en-US" altLang="ko-KR" sz="1200" smtClean="0">
                <a:latin typeface="나눔고딕" panose="020D0604000000000000" pitchFamily="50" charset="-127"/>
                <a:ea typeface="나눔고딕" panose="020D0604000000000000" pitchFamily="50" charset="-127"/>
              </a:rPr>
              <a:t>time complexity</a:t>
            </a:r>
            <a:r>
              <a:rPr lang="ko-KR" altLang="en-US" sz="1200" smtClean="0">
                <a:latin typeface="나눔고딕" panose="020D0604000000000000" pitchFamily="50" charset="-127"/>
                <a:ea typeface="나눔고딕" panose="020D0604000000000000" pitchFamily="50" charset="-127"/>
              </a:rPr>
              <a:t>가 더 떨어진다</a:t>
            </a:r>
            <a:r>
              <a:rPr lang="en-US" altLang="ko-KR" sz="1200" smtClean="0">
                <a:latin typeface="나눔고딕" panose="020D0604000000000000" pitchFamily="50" charset="-127"/>
                <a:ea typeface="나눔고딕" panose="020D0604000000000000" pitchFamily="50" charset="-127"/>
              </a:rPr>
              <a:t>.  </a:t>
            </a:r>
          </a:p>
          <a:p>
            <a:pPr algn="ctr"/>
            <a:endParaRPr lang="en-US" sz="1200" dirty="0">
              <a:latin typeface="나눔고딕" panose="020D0604000000000000" pitchFamily="50" charset="-127"/>
              <a:ea typeface="나눔고딕" panose="020D0604000000000000" pitchFamily="50" charset="-127"/>
            </a:endParaRPr>
          </a:p>
        </p:txBody>
      </p:sp>
      <p:sp>
        <p:nvSpPr>
          <p:cNvPr id="14" name="텍스트 개체 틀 2"/>
          <p:cNvSpPr txBox="1">
            <a:spLocks/>
          </p:cNvSpPr>
          <p:nvPr/>
        </p:nvSpPr>
        <p:spPr>
          <a:xfrm>
            <a:off x="6258081" y="2072886"/>
            <a:ext cx="4905605" cy="276557"/>
          </a:xfrm>
          <a:prstGeom prst="rect">
            <a:avLst/>
          </a:prstGeom>
        </p:spPr>
        <p:txBody>
          <a:bodyPr vert="horz" lIns="91440" tIns="45720" rIns="91440" bIns="45720" rtlCol="0" anchor="ctr">
            <a:noAutofit/>
          </a:bodyPr>
          <a:lstStyle>
            <a:lvl1pPr marL="0" indent="0" algn="ctr" defTabSz="914400" rtl="0" eaLnBrk="1" latinLnBrk="1" hangingPunct="1">
              <a:lnSpc>
                <a:spcPct val="90000"/>
              </a:lnSpc>
              <a:spcBef>
                <a:spcPts val="1000"/>
              </a:spcBef>
              <a:buFont typeface="Arial" panose="020B0604020202020204" pitchFamily="34" charset="0"/>
              <a:buNone/>
              <a:defRPr sz="1400" kern="1200">
                <a:solidFill>
                  <a:schemeClr val="tx1"/>
                </a:solidFill>
                <a:latin typeface="나눔고딕" panose="020D0604000000000000" pitchFamily="50" charset="-127"/>
                <a:ea typeface="나눔고딕" panose="020D0604000000000000" pitchFamily="50" charset="-127"/>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1400" kern="1200">
                <a:solidFill>
                  <a:schemeClr val="tx1"/>
                </a:solidFill>
                <a:latin typeface="나눔고딕" panose="020D0604000000000000" pitchFamily="50" charset="-127"/>
                <a:ea typeface="나눔고딕" panose="020D0604000000000000" pitchFamily="50" charset="-127"/>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1400" kern="1200">
                <a:solidFill>
                  <a:schemeClr val="tx1"/>
                </a:solidFill>
                <a:latin typeface="나눔고딕" panose="020D0604000000000000" pitchFamily="50" charset="-127"/>
                <a:ea typeface="나눔고딕" panose="020D0604000000000000" pitchFamily="50" charset="-127"/>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400" kern="1200">
                <a:solidFill>
                  <a:schemeClr val="tx1"/>
                </a:solidFill>
                <a:latin typeface="나눔고딕" panose="020D0604000000000000" pitchFamily="50" charset="-127"/>
                <a:ea typeface="나눔고딕" panose="020D0604000000000000" pitchFamily="50" charset="-127"/>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400" kern="1200">
                <a:solidFill>
                  <a:schemeClr val="tx1"/>
                </a:solidFill>
                <a:latin typeface="나눔고딕" panose="020D0604000000000000" pitchFamily="50" charset="-127"/>
                <a:ea typeface="나눔고딕" panose="020D0604000000000000" pitchFamily="50" charset="-127"/>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smtClean="0"/>
              <a:t>C. Learning Factorization Machines</a:t>
            </a:r>
            <a:endParaRPr lang="ko-KR" altLang="en-US" dirty="0"/>
          </a:p>
        </p:txBody>
      </p:sp>
      <p:pic>
        <p:nvPicPr>
          <p:cNvPr id="4" name="그림 3"/>
          <p:cNvPicPr>
            <a:picLocks noChangeAspect="1"/>
          </p:cNvPicPr>
          <p:nvPr/>
        </p:nvPicPr>
        <p:blipFill>
          <a:blip r:embed="rId2"/>
          <a:stretch>
            <a:fillRect/>
          </a:stretch>
        </p:blipFill>
        <p:spPr>
          <a:xfrm>
            <a:off x="658393" y="2702864"/>
            <a:ext cx="5614988" cy="2501274"/>
          </a:xfrm>
          <a:prstGeom prst="rect">
            <a:avLst/>
          </a:prstGeom>
          <a:ln w="12700">
            <a:solidFill>
              <a:schemeClr val="bg1">
                <a:lumMod val="50000"/>
              </a:schemeClr>
            </a:solidFill>
          </a:ln>
        </p:spPr>
      </p:pic>
      <p:pic>
        <p:nvPicPr>
          <p:cNvPr id="6" name="그림 5"/>
          <p:cNvPicPr>
            <a:picLocks noChangeAspect="1"/>
          </p:cNvPicPr>
          <p:nvPr/>
        </p:nvPicPr>
        <p:blipFill>
          <a:blip r:embed="rId3"/>
          <a:stretch>
            <a:fillRect/>
          </a:stretch>
        </p:blipFill>
        <p:spPr>
          <a:xfrm>
            <a:off x="6548709" y="2702864"/>
            <a:ext cx="4324350" cy="1009650"/>
          </a:xfrm>
          <a:prstGeom prst="rect">
            <a:avLst/>
          </a:prstGeom>
          <a:ln w="12700">
            <a:solidFill>
              <a:schemeClr val="bg1">
                <a:lumMod val="50000"/>
              </a:schemeClr>
            </a:solidFill>
          </a:ln>
        </p:spPr>
      </p:pic>
    </p:spTree>
    <p:extLst>
      <p:ext uri="{BB962C8B-B14F-4D97-AF65-F5344CB8AC3E}">
        <p14:creationId xmlns:p14="http://schemas.microsoft.com/office/powerpoint/2010/main" val="4250683298"/>
      </p:ext>
    </p:extLst>
  </p:cSld>
  <p:clrMapOvr>
    <a:masterClrMapping/>
  </p:clrMapOvr>
  <p:timing>
    <p:tnLst>
      <p:par>
        <p:cTn id="1" dur="indefinite" restart="never" nodeType="tmRoot"/>
      </p:par>
    </p:tnLst>
  </p:timing>
</p:sld>
</file>

<file path=ppt/theme/theme1.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ep:Properties xmlns:r="http://schemas.openxmlformats.org/officeDocument/2006/relationships" xmlns:ep="http://schemas.openxmlformats.org/officeDocument/2006/extended-properties" xmlns:vt="http://schemas.openxmlformats.org/officeDocument/2006/docPropsVTypes">
  <ep:Manager/>
  <ep:Company/>
  <ep:Words>446</ep:Words>
  <ep:PresentationFormat>와이드스크린</ep:PresentationFormat>
  <ep:Paragraphs>58</ep:Paragraphs>
  <ep:Slides>10</ep:Slides>
  <ep:Notes>2</ep:Notes>
  <ep:TotalTime>0</ep:TotalTime>
  <ep:HiddenSlides>0</ep:HiddenSlides>
  <ep:MMClips>0</ep:MMClips>
  <ep:HeadingPairs>
    <vt:vector size="4" baseType="variant">
      <vt:variant>
        <vt:lpstr>테마</vt:lpstr>
      </vt:variant>
      <vt:variant>
        <vt:i4>1</vt:i4>
      </vt:variant>
      <vt:variant>
        <vt:lpstr>슬라이드 제목</vt:lpstr>
      </vt:variant>
      <vt:variant>
        <vt:i4>10</vt:i4>
      </vt:variant>
    </vt:vector>
  </ep:HeadingPairs>
  <ep:TitlesOfParts>
    <vt:vector size="11" baseType="lpstr">
      <vt:lpstr>Office 테마</vt:lpstr>
      <vt:lpstr>Factorization Machines</vt:lpstr>
      <vt:lpstr>Abstract</vt:lpstr>
      <vt:lpstr>슬라이드 3</vt:lpstr>
      <vt:lpstr>슬라이드 4</vt:lpstr>
      <vt:lpstr>A. Factorization Machine Model</vt:lpstr>
      <vt:lpstr>A. Factorization Machine Model</vt:lpstr>
      <vt:lpstr>A. Factorization Machine Model</vt:lpstr>
      <vt:lpstr>A. Factorization Machine Model</vt:lpstr>
      <vt:lpstr>III. Factorization Machine Model</vt:lpstr>
      <vt:lpstr>슬라이드 10</vt:lpstr>
    </vt:vector>
  </ep:TitlesOfParts>
  <ep:HyperlinkBase/>
  <ep:Application>Show</ep:Application>
  <ep:AppVersion>12.0000</ep:AppVersion>
</ep:Properties>
</file>

<file path=docProps/core.xml><?xml version="1.0" encoding="utf-8"?>
<cp:coreProperties xmlns:r="http://schemas.openxmlformats.org/officeDocument/2006/relationships" xmlns:cp="http://schemas.openxmlformats.org/package/2006/metadata/core-properties" xmlns:dc="http://purl.org/dc/elements/1.1/" xmlns:dcterms="http://purl.org/dc/terms/" xmlns:dcmitype="http://purl.org/dc/dcmitype/" xmlns:xsi="http://www.w3.org/2001/XMLSchema-instance">
  <dcterms:created xsi:type="dcterms:W3CDTF">2021-05-16T23:35:28.000</dcterms:created>
  <dc:creator>Jaeeun Jeong</dc:creator>
  <cp:lastModifiedBy>user</cp:lastModifiedBy>
  <dcterms:modified xsi:type="dcterms:W3CDTF">2021-07-28T00:47:24.056</dcterms:modified>
  <cp:revision>67</cp:revision>
  <dc:title>프레젠테이션의 제목을 입력하십시오.</dc:title>
  <cp:version/>
</cp:coreProperties>
</file>

<file path=docProps/custom.xml><?xml version="1.0" encoding="utf-8"?>
<cfp:Properties xmlns:r="http://schemas.openxmlformats.org/officeDocument/2006/relationships" xmlns:cfp="http://schemas.openxmlformats.org/officeDocument/2006/custom-properties" xmlns:vt="http://schemas.openxmlformats.org/officeDocument/2006/docPropsVTypes"/>
</file>

<file path=docProps/thumbnail.jpeg>
</file>